
<file path=[Content_Types].xml><?xml version="1.0" encoding="utf-8"?>
<Types xmlns="http://schemas.openxmlformats.org/package/2006/content-types">
  <Default ContentType="application/vnd.openxmlformats-officedocument.oleObject" Extension="bin"/>
  <Default ContentType="image/x-emf" Extension="emf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vnd.openxmlformats-officedocument.vmlDrawing" Extension="vml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slide+xml" PartName="/ppt/slides/slide166.xml"/>
  <Override ContentType="application/vnd.openxmlformats-officedocument.presentationml.slide+xml" PartName="/ppt/slides/slide167.xml"/>
  <Override ContentType="application/vnd.openxmlformats-officedocument.presentationml.slide+xml" PartName="/ppt/slides/slide168.xml"/>
  <Override ContentType="application/vnd.openxmlformats-officedocument.presentationml.slide+xml" PartName="/ppt/slides/slide169.xml"/>
  <Override ContentType="application/vnd.openxmlformats-officedocument.presentationml.slide+xml" PartName="/ppt/slides/slide170.xml"/>
  <Override ContentType="application/vnd.openxmlformats-officedocument.presentationml.slide+xml" PartName="/ppt/slides/slide171.xml"/>
  <Override ContentType="application/vnd.openxmlformats-officedocument.presentationml.slide+xml" PartName="/ppt/slides/slide172.xml"/>
  <Override ContentType="application/vnd.openxmlformats-officedocument.presentationml.slide+xml" PartName="/ppt/slides/slide173.xml"/>
  <Override ContentType="application/vnd.openxmlformats-officedocument.presentationml.slide+xml" PartName="/ppt/slides/slide174.xml"/>
  <Override ContentType="application/vnd.openxmlformats-officedocument.presentationml.slide+xml" PartName="/ppt/slides/slide175.xml"/>
  <Override ContentType="application/vnd.openxmlformats-officedocument.presentationml.slide+xml" PartName="/ppt/slides/slide176.xml"/>
  <Override ContentType="application/vnd.openxmlformats-officedocument.presentationml.slide+xml" PartName="/ppt/slides/slide177.xml"/>
  <Override ContentType="application/vnd.openxmlformats-officedocument.presentationml.slide+xml" PartName="/ppt/slides/slide178.xml"/>
  <Override ContentType="application/vnd.openxmlformats-officedocument.presentationml.slide+xml" PartName="/ppt/slides/slide179.xml"/>
  <Override ContentType="application/vnd.openxmlformats-officedocument.presentationml.slide+xml" PartName="/ppt/slides/slide180.xml"/>
  <Override ContentType="application/vnd.openxmlformats-officedocument.presentationml.slide+xml" PartName="/ppt/slides/slide181.xml"/>
  <Override ContentType="application/vnd.openxmlformats-officedocument.presentationml.slide+xml" PartName="/ppt/slides/slide182.xml"/>
  <Override ContentType="application/vnd.openxmlformats-officedocument.presentationml.slide+xml" PartName="/ppt/slides/slide183.xml"/>
  <Override ContentType="application/vnd.openxmlformats-officedocument.presentationml.slide+xml" PartName="/ppt/slides/slide184.xml"/>
  <Override ContentType="application/vnd.openxmlformats-officedocument.presentationml.slide+xml" PartName="/ppt/slides/slide185.xml"/>
  <Override ContentType="application/vnd.openxmlformats-officedocument.presentationml.slide+xml" PartName="/ppt/slides/slide186.xml"/>
  <Override ContentType="application/vnd.openxmlformats-officedocument.presentationml.slide+xml" PartName="/ppt/slides/slide187.xml"/>
  <Override ContentType="application/vnd.openxmlformats-officedocument.presentationml.slide+xml" PartName="/ppt/slides/slide188.xml"/>
  <Override ContentType="application/vnd.openxmlformats-officedocument.presentationml.slide+xml" PartName="/ppt/slides/slide189.xml"/>
  <Override ContentType="application/vnd.openxmlformats-officedocument.presentationml.slide+xml" PartName="/ppt/slides/slide190.xml"/>
  <Override ContentType="application/vnd.openxmlformats-officedocument.presentationml.slide+xml" PartName="/ppt/slides/slide191.xml"/>
  <Override ContentType="application/vnd.openxmlformats-officedocument.presentationml.slide+xml" PartName="/ppt/slides/slide192.xml"/>
  <Override ContentType="application/vnd.openxmlformats-officedocument.presentationml.slide+xml" PartName="/ppt/slides/slide193.xml"/>
  <Override ContentType="application/vnd.openxmlformats-officedocument.presentationml.slide+xml" PartName="/ppt/slides/slide194.xml"/>
  <Override ContentType="application/vnd.openxmlformats-officedocument.presentationml.slide+xml" PartName="/ppt/slides/slide195.xml"/>
  <Override ContentType="application/vnd.openxmlformats-officedocument.presentationml.slide+xml" PartName="/ppt/slides/slide196.xml"/>
  <Override ContentType="application/vnd.openxmlformats-officedocument.presentationml.slide+xml" PartName="/ppt/slides/slide197.xml"/>
  <Override ContentType="application/vnd.openxmlformats-officedocument.presentationml.slide+xml" PartName="/ppt/slides/slide198.xml"/>
  <Override ContentType="application/vnd.openxmlformats-officedocument.presentationml.slide+xml" PartName="/ppt/slides/slide199.xml"/>
  <Override ContentType="application/vnd.openxmlformats-officedocument.presentationml.slide+xml" PartName="/ppt/slides/slide200.xml"/>
  <Override ContentType="application/vnd.openxmlformats-officedocument.presentationml.slide+xml" PartName="/ppt/slides/slide201.xml"/>
  <Override ContentType="application/vnd.openxmlformats-officedocument.presentationml.slide+xml" PartName="/ppt/slides/slide202.xml"/>
  <Override ContentType="application/vnd.openxmlformats-officedocument.presentationml.slide+xml" PartName="/ppt/slides/slide203.xml"/>
  <Override ContentType="application/vnd.openxmlformats-officedocument.presentationml.slide+xml" PartName="/ppt/slides/slide204.xml"/>
  <Override ContentType="application/vnd.openxmlformats-officedocument.presentationml.slide+xml" PartName="/ppt/slides/slide205.xml"/>
  <Override ContentType="application/vnd.openxmlformats-officedocument.presentationml.slide+xml" PartName="/ppt/slides/slide206.xml"/>
  <Override ContentType="application/vnd.openxmlformats-officedocument.presentationml.slide+xml" PartName="/ppt/slides/slide207.xml"/>
  <Override ContentType="application/vnd.openxmlformats-officedocument.presentationml.slide+xml" PartName="/ppt/slides/slide208.xml"/>
  <Override ContentType="application/vnd.openxmlformats-officedocument.presentationml.slide+xml" PartName="/ppt/slides/slide209.xml"/>
  <Override ContentType="application/vnd.openxmlformats-officedocument.presentationml.slide+xml" PartName="/ppt/slides/slide210.xml"/>
  <Override ContentType="application/vnd.openxmlformats-officedocument.presentationml.slide+xml" PartName="/ppt/slides/slide211.xml"/>
  <Override ContentType="application/vnd.openxmlformats-officedocument.presentationml.slide+xml" PartName="/ppt/slides/slide212.xml"/>
  <Override ContentType="application/vnd.openxmlformats-officedocument.presentationml.slide+xml" PartName="/ppt/slides/slide213.xml"/>
  <Override ContentType="application/vnd.openxmlformats-officedocument.presentationml.slide+xml" PartName="/ppt/slides/slide214.xml"/>
  <Override ContentType="application/vnd.openxmlformats-officedocument.presentationml.slide+xml" PartName="/ppt/slides/slide215.xml"/>
  <Override ContentType="application/vnd.openxmlformats-officedocument.presentationml.slide+xml" PartName="/ppt/slides/slide216.xml"/>
  <Override ContentType="application/vnd.openxmlformats-officedocument.presentationml.slide+xml" PartName="/ppt/slides/slide217.xml"/>
  <Override ContentType="application/vnd.openxmlformats-officedocument.presentationml.slide+xml" PartName="/ppt/slides/slide218.xml"/>
  <Override ContentType="application/vnd.openxmlformats-officedocument.presentationml.slide+xml" PartName="/ppt/slides/slide219.xml"/>
  <Override ContentType="application/vnd.openxmlformats-officedocument.presentationml.slide+xml" PartName="/ppt/slides/slide220.xml"/>
  <Override ContentType="application/vnd.openxmlformats-officedocument.presentationml.slide+xml" PartName="/ppt/slides/slide221.xml"/>
  <Override ContentType="application/vnd.openxmlformats-officedocument.presentationml.slide+xml" PartName="/ppt/slides/slide222.xml"/>
  <Override ContentType="application/vnd.openxmlformats-officedocument.presentationml.slide+xml" PartName="/ppt/slides/slide223.xml"/>
  <Override ContentType="application/vnd.openxmlformats-officedocument.presentationml.slide+xml" PartName="/ppt/slides/slide224.xml"/>
  <Override ContentType="application/vnd.openxmlformats-officedocument.presentationml.slide+xml" PartName="/ppt/slides/slide2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7"/>
  </p:notesMasterIdLst>
  <p:sldIdLst>
    <p:sldId id="502" r:id="rId2"/>
    <p:sldId id="503" r:id="rId3"/>
    <p:sldId id="504" r:id="rId4"/>
    <p:sldId id="505" r:id="rId5"/>
    <p:sldId id="507" r:id="rId6"/>
    <p:sldId id="326" r:id="rId7"/>
    <p:sldId id="327" r:id="rId8"/>
    <p:sldId id="459" r:id="rId9"/>
    <p:sldId id="328" r:id="rId10"/>
    <p:sldId id="333" r:id="rId11"/>
    <p:sldId id="336" r:id="rId12"/>
    <p:sldId id="550" r:id="rId13"/>
    <p:sldId id="402" r:id="rId14"/>
    <p:sldId id="448" r:id="rId15"/>
    <p:sldId id="335" r:id="rId16"/>
    <p:sldId id="337" r:id="rId17"/>
    <p:sldId id="447" r:id="rId18"/>
    <p:sldId id="338" r:id="rId19"/>
    <p:sldId id="340" r:id="rId20"/>
    <p:sldId id="407" r:id="rId21"/>
    <p:sldId id="396" r:id="rId22"/>
    <p:sldId id="449" r:id="rId23"/>
    <p:sldId id="450" r:id="rId24"/>
    <p:sldId id="451" r:id="rId25"/>
    <p:sldId id="452" r:id="rId26"/>
    <p:sldId id="460" r:id="rId27"/>
    <p:sldId id="400" r:id="rId28"/>
    <p:sldId id="399" r:id="rId29"/>
    <p:sldId id="403" r:id="rId30"/>
    <p:sldId id="404" r:id="rId31"/>
    <p:sldId id="406" r:id="rId32"/>
    <p:sldId id="342" r:id="rId33"/>
    <p:sldId id="408" r:id="rId34"/>
    <p:sldId id="395" r:id="rId35"/>
    <p:sldId id="394" r:id="rId36"/>
    <p:sldId id="601" r:id="rId37"/>
    <p:sldId id="602" r:id="rId38"/>
    <p:sldId id="603" r:id="rId39"/>
    <p:sldId id="604" r:id="rId40"/>
    <p:sldId id="605" r:id="rId41"/>
    <p:sldId id="606" r:id="rId42"/>
    <p:sldId id="345" r:id="rId43"/>
    <p:sldId id="346" r:id="rId44"/>
    <p:sldId id="348" r:id="rId45"/>
    <p:sldId id="347" r:id="rId46"/>
    <p:sldId id="391" r:id="rId47"/>
    <p:sldId id="419" r:id="rId48"/>
    <p:sldId id="351" r:id="rId49"/>
    <p:sldId id="462" r:id="rId50"/>
    <p:sldId id="463" r:id="rId51"/>
    <p:sldId id="464" r:id="rId52"/>
    <p:sldId id="465" r:id="rId53"/>
    <p:sldId id="349" r:id="rId54"/>
    <p:sldId id="355" r:id="rId55"/>
    <p:sldId id="352" r:id="rId56"/>
    <p:sldId id="353" r:id="rId57"/>
    <p:sldId id="354" r:id="rId58"/>
    <p:sldId id="356" r:id="rId59"/>
    <p:sldId id="357" r:id="rId60"/>
    <p:sldId id="358" r:id="rId61"/>
    <p:sldId id="467" r:id="rId62"/>
    <p:sldId id="466" r:id="rId63"/>
    <p:sldId id="359" r:id="rId64"/>
    <p:sldId id="360" r:id="rId65"/>
    <p:sldId id="390" r:id="rId66"/>
    <p:sldId id="361" r:id="rId67"/>
    <p:sldId id="362" r:id="rId68"/>
    <p:sldId id="363" r:id="rId69"/>
    <p:sldId id="366" r:id="rId70"/>
    <p:sldId id="387" r:id="rId71"/>
    <p:sldId id="389" r:id="rId72"/>
    <p:sldId id="367" r:id="rId73"/>
    <p:sldId id="369" r:id="rId74"/>
    <p:sldId id="371" r:id="rId75"/>
    <p:sldId id="388" r:id="rId76"/>
    <p:sldId id="372" r:id="rId77"/>
    <p:sldId id="393" r:id="rId78"/>
    <p:sldId id="512" r:id="rId79"/>
    <p:sldId id="513" r:id="rId80"/>
    <p:sldId id="514" r:id="rId81"/>
    <p:sldId id="515" r:id="rId82"/>
    <p:sldId id="364" r:id="rId83"/>
    <p:sldId id="365" r:id="rId84"/>
    <p:sldId id="382" r:id="rId85"/>
    <p:sldId id="380" r:id="rId86"/>
    <p:sldId id="381" r:id="rId87"/>
    <p:sldId id="508" r:id="rId88"/>
    <p:sldId id="509" r:id="rId89"/>
    <p:sldId id="510" r:id="rId90"/>
    <p:sldId id="511" r:id="rId91"/>
    <p:sldId id="468" r:id="rId92"/>
    <p:sldId id="257" r:id="rId93"/>
    <p:sldId id="516" r:id="rId94"/>
    <p:sldId id="517" r:id="rId95"/>
    <p:sldId id="518" r:id="rId96"/>
    <p:sldId id="519" r:id="rId97"/>
    <p:sldId id="520" r:id="rId98"/>
    <p:sldId id="521" r:id="rId99"/>
    <p:sldId id="522" r:id="rId100"/>
    <p:sldId id="523" r:id="rId101"/>
    <p:sldId id="524" r:id="rId102"/>
    <p:sldId id="525" r:id="rId103"/>
    <p:sldId id="526" r:id="rId104"/>
    <p:sldId id="527" r:id="rId105"/>
    <p:sldId id="528" r:id="rId106"/>
    <p:sldId id="529" r:id="rId107"/>
    <p:sldId id="530" r:id="rId108"/>
    <p:sldId id="531" r:id="rId109"/>
    <p:sldId id="532" r:id="rId110"/>
    <p:sldId id="533" r:id="rId111"/>
    <p:sldId id="534" r:id="rId112"/>
    <p:sldId id="535" r:id="rId113"/>
    <p:sldId id="536" r:id="rId114"/>
    <p:sldId id="537" r:id="rId115"/>
    <p:sldId id="538" r:id="rId116"/>
    <p:sldId id="539" r:id="rId117"/>
    <p:sldId id="540" r:id="rId118"/>
    <p:sldId id="541" r:id="rId119"/>
    <p:sldId id="543" r:id="rId120"/>
    <p:sldId id="544" r:id="rId121"/>
    <p:sldId id="545" r:id="rId122"/>
    <p:sldId id="546" r:id="rId123"/>
    <p:sldId id="547" r:id="rId124"/>
    <p:sldId id="548" r:id="rId125"/>
    <p:sldId id="549" r:id="rId126"/>
    <p:sldId id="607" r:id="rId127"/>
    <p:sldId id="608" r:id="rId128"/>
    <p:sldId id="609" r:id="rId129"/>
    <p:sldId id="610" r:id="rId130"/>
    <p:sldId id="611" r:id="rId131"/>
    <p:sldId id="612" r:id="rId132"/>
    <p:sldId id="613" r:id="rId133"/>
    <p:sldId id="614" r:id="rId134"/>
    <p:sldId id="615" r:id="rId135"/>
    <p:sldId id="616" r:id="rId136"/>
    <p:sldId id="617" r:id="rId137"/>
    <p:sldId id="618" r:id="rId138"/>
    <p:sldId id="619" r:id="rId139"/>
    <p:sldId id="556" r:id="rId140"/>
    <p:sldId id="557" r:id="rId141"/>
    <p:sldId id="558" r:id="rId142"/>
    <p:sldId id="559" r:id="rId143"/>
    <p:sldId id="560" r:id="rId144"/>
    <p:sldId id="561" r:id="rId145"/>
    <p:sldId id="562" r:id="rId146"/>
    <p:sldId id="563" r:id="rId147"/>
    <p:sldId id="565" r:id="rId148"/>
    <p:sldId id="566" r:id="rId149"/>
    <p:sldId id="567" r:id="rId150"/>
    <p:sldId id="568" r:id="rId151"/>
    <p:sldId id="569" r:id="rId152"/>
    <p:sldId id="572" r:id="rId153"/>
    <p:sldId id="573" r:id="rId154"/>
    <p:sldId id="574" r:id="rId155"/>
    <p:sldId id="575" r:id="rId156"/>
    <p:sldId id="576" r:id="rId157"/>
    <p:sldId id="577" r:id="rId158"/>
    <p:sldId id="578" r:id="rId159"/>
    <p:sldId id="579" r:id="rId160"/>
    <p:sldId id="580" r:id="rId161"/>
    <p:sldId id="581" r:id="rId162"/>
    <p:sldId id="582" r:id="rId163"/>
    <p:sldId id="583" r:id="rId164"/>
    <p:sldId id="584" r:id="rId165"/>
    <p:sldId id="585" r:id="rId166"/>
    <p:sldId id="586" r:id="rId167"/>
    <p:sldId id="587" r:id="rId168"/>
    <p:sldId id="588" r:id="rId169"/>
    <p:sldId id="589" r:id="rId170"/>
    <p:sldId id="593" r:id="rId171"/>
    <p:sldId id="594" r:id="rId172"/>
    <p:sldId id="596" r:id="rId173"/>
    <p:sldId id="597" r:id="rId174"/>
    <p:sldId id="599" r:id="rId175"/>
    <p:sldId id="600" r:id="rId176"/>
    <p:sldId id="640" r:id="rId177"/>
    <p:sldId id="620" r:id="rId178"/>
    <p:sldId id="621" r:id="rId179"/>
    <p:sldId id="622" r:id="rId180"/>
    <p:sldId id="623" r:id="rId181"/>
    <p:sldId id="624" r:id="rId182"/>
    <p:sldId id="625" r:id="rId183"/>
    <p:sldId id="626" r:id="rId184"/>
    <p:sldId id="627" r:id="rId185"/>
    <p:sldId id="628" r:id="rId186"/>
    <p:sldId id="629" r:id="rId187"/>
    <p:sldId id="630" r:id="rId188"/>
    <p:sldId id="631" r:id="rId189"/>
    <p:sldId id="632" r:id="rId190"/>
    <p:sldId id="633" r:id="rId191"/>
    <p:sldId id="634" r:id="rId192"/>
    <p:sldId id="635" r:id="rId193"/>
    <p:sldId id="636" r:id="rId194"/>
    <p:sldId id="637" r:id="rId195"/>
    <p:sldId id="638" r:id="rId196"/>
    <p:sldId id="639" r:id="rId197"/>
    <p:sldId id="473" r:id="rId198"/>
    <p:sldId id="474" r:id="rId199"/>
    <p:sldId id="475" r:id="rId200"/>
    <p:sldId id="476" r:id="rId201"/>
    <p:sldId id="477" r:id="rId202"/>
    <p:sldId id="478" r:id="rId203"/>
    <p:sldId id="479" r:id="rId204"/>
    <p:sldId id="480" r:id="rId205"/>
    <p:sldId id="481" r:id="rId206"/>
    <p:sldId id="482" r:id="rId207"/>
    <p:sldId id="483" r:id="rId208"/>
    <p:sldId id="484" r:id="rId209"/>
    <p:sldId id="485" r:id="rId210"/>
    <p:sldId id="486" r:id="rId211"/>
    <p:sldId id="487" r:id="rId212"/>
    <p:sldId id="488" r:id="rId213"/>
    <p:sldId id="489" r:id="rId214"/>
    <p:sldId id="490" r:id="rId215"/>
    <p:sldId id="491" r:id="rId216"/>
    <p:sldId id="492" r:id="rId217"/>
    <p:sldId id="493" r:id="rId218"/>
    <p:sldId id="494" r:id="rId219"/>
    <p:sldId id="495" r:id="rId220"/>
    <p:sldId id="496" r:id="rId221"/>
    <p:sldId id="497" r:id="rId222"/>
    <p:sldId id="498" r:id="rId223"/>
    <p:sldId id="499" r:id="rId224"/>
    <p:sldId id="500" r:id="rId225"/>
    <p:sldId id="501" r:id="rId22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12" autoAdjust="0"/>
  </p:normalViewPr>
  <p:slideViewPr>
    <p:cSldViewPr>
      <p:cViewPr varScale="1">
        <p:scale>
          <a:sx n="120" d="100"/>
          <a:sy n="120" d="100"/>
        </p:scale>
        <p:origin x="12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4520"/>
    </p:cViewPr>
  </p:sorter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9.xml" Type="http://schemas.openxmlformats.org/officeDocument/2006/relationships/slide"/><Relationship Id="rId100" Target="slides/slide99.xml" Type="http://schemas.openxmlformats.org/officeDocument/2006/relationships/slide"/><Relationship Id="rId101" Target="slides/slide100.xml" Type="http://schemas.openxmlformats.org/officeDocument/2006/relationships/slide"/><Relationship Id="rId102" Target="slides/slide101.xml" Type="http://schemas.openxmlformats.org/officeDocument/2006/relationships/slide"/><Relationship Id="rId103" Target="slides/slide102.xml" Type="http://schemas.openxmlformats.org/officeDocument/2006/relationships/slide"/><Relationship Id="rId104" Target="slides/slide103.xml" Type="http://schemas.openxmlformats.org/officeDocument/2006/relationships/slide"/><Relationship Id="rId105" Target="slides/slide104.xml" Type="http://schemas.openxmlformats.org/officeDocument/2006/relationships/slide"/><Relationship Id="rId106" Target="slides/slide105.xml" Type="http://schemas.openxmlformats.org/officeDocument/2006/relationships/slide"/><Relationship Id="rId107" Target="slides/slide106.xml" Type="http://schemas.openxmlformats.org/officeDocument/2006/relationships/slide"/><Relationship Id="rId108" Target="slides/slide107.xml" Type="http://schemas.openxmlformats.org/officeDocument/2006/relationships/slide"/><Relationship Id="rId109" Target="slides/slide108.xml" Type="http://schemas.openxmlformats.org/officeDocument/2006/relationships/slide"/><Relationship Id="rId11" Target="slides/slide10.xml" Type="http://schemas.openxmlformats.org/officeDocument/2006/relationships/slide"/><Relationship Id="rId110" Target="slides/slide109.xml" Type="http://schemas.openxmlformats.org/officeDocument/2006/relationships/slide"/><Relationship Id="rId111" Target="slides/slide110.xml" Type="http://schemas.openxmlformats.org/officeDocument/2006/relationships/slide"/><Relationship Id="rId112" Target="slides/slide111.xml" Type="http://schemas.openxmlformats.org/officeDocument/2006/relationships/slide"/><Relationship Id="rId113" Target="slides/slide112.xml" Type="http://schemas.openxmlformats.org/officeDocument/2006/relationships/slide"/><Relationship Id="rId114" Target="slides/slide113.xml" Type="http://schemas.openxmlformats.org/officeDocument/2006/relationships/slide"/><Relationship Id="rId115" Target="slides/slide114.xml" Type="http://schemas.openxmlformats.org/officeDocument/2006/relationships/slide"/><Relationship Id="rId116" Target="slides/slide115.xml" Type="http://schemas.openxmlformats.org/officeDocument/2006/relationships/slide"/><Relationship Id="rId117" Target="slides/slide116.xml" Type="http://schemas.openxmlformats.org/officeDocument/2006/relationships/slide"/><Relationship Id="rId118" Target="slides/slide117.xml" Type="http://schemas.openxmlformats.org/officeDocument/2006/relationships/slide"/><Relationship Id="rId119" Target="slides/slide118.xml" Type="http://schemas.openxmlformats.org/officeDocument/2006/relationships/slide"/><Relationship Id="rId12" Target="slides/slide11.xml" Type="http://schemas.openxmlformats.org/officeDocument/2006/relationships/slide"/><Relationship Id="rId120" Target="slides/slide119.xml" Type="http://schemas.openxmlformats.org/officeDocument/2006/relationships/slide"/><Relationship Id="rId121" Target="slides/slide120.xml" Type="http://schemas.openxmlformats.org/officeDocument/2006/relationships/slide"/><Relationship Id="rId122" Target="slides/slide121.xml" Type="http://schemas.openxmlformats.org/officeDocument/2006/relationships/slide"/><Relationship Id="rId123" Target="slides/slide122.xml" Type="http://schemas.openxmlformats.org/officeDocument/2006/relationships/slide"/><Relationship Id="rId124" Target="slides/slide123.xml" Type="http://schemas.openxmlformats.org/officeDocument/2006/relationships/slide"/><Relationship Id="rId125" Target="slides/slide124.xml" Type="http://schemas.openxmlformats.org/officeDocument/2006/relationships/slide"/><Relationship Id="rId126" Target="slides/slide125.xml" Type="http://schemas.openxmlformats.org/officeDocument/2006/relationships/slide"/><Relationship Id="rId127" Target="slides/slide126.xml" Type="http://schemas.openxmlformats.org/officeDocument/2006/relationships/slide"/><Relationship Id="rId128" Target="slides/slide127.xml" Type="http://schemas.openxmlformats.org/officeDocument/2006/relationships/slide"/><Relationship Id="rId129" Target="slides/slide128.xml" Type="http://schemas.openxmlformats.org/officeDocument/2006/relationships/slide"/><Relationship Id="rId13" Target="slides/slide12.xml" Type="http://schemas.openxmlformats.org/officeDocument/2006/relationships/slide"/><Relationship Id="rId130" Target="slides/slide129.xml" Type="http://schemas.openxmlformats.org/officeDocument/2006/relationships/slide"/><Relationship Id="rId131" Target="slides/slide130.xml" Type="http://schemas.openxmlformats.org/officeDocument/2006/relationships/slide"/><Relationship Id="rId132" Target="slides/slide131.xml" Type="http://schemas.openxmlformats.org/officeDocument/2006/relationships/slide"/><Relationship Id="rId133" Target="slides/slide132.xml" Type="http://schemas.openxmlformats.org/officeDocument/2006/relationships/slide"/><Relationship Id="rId134" Target="slides/slide133.xml" Type="http://schemas.openxmlformats.org/officeDocument/2006/relationships/slide"/><Relationship Id="rId135" Target="slides/slide134.xml" Type="http://schemas.openxmlformats.org/officeDocument/2006/relationships/slide"/><Relationship Id="rId136" Target="slides/slide135.xml" Type="http://schemas.openxmlformats.org/officeDocument/2006/relationships/slide"/><Relationship Id="rId137" Target="slides/slide136.xml" Type="http://schemas.openxmlformats.org/officeDocument/2006/relationships/slide"/><Relationship Id="rId138" Target="slides/slide137.xml" Type="http://schemas.openxmlformats.org/officeDocument/2006/relationships/slide"/><Relationship Id="rId139" Target="slides/slide138.xml" Type="http://schemas.openxmlformats.org/officeDocument/2006/relationships/slide"/><Relationship Id="rId14" Target="slides/slide13.xml" Type="http://schemas.openxmlformats.org/officeDocument/2006/relationships/slide"/><Relationship Id="rId140" Target="slides/slide139.xml" Type="http://schemas.openxmlformats.org/officeDocument/2006/relationships/slide"/><Relationship Id="rId141" Target="slides/slide140.xml" Type="http://schemas.openxmlformats.org/officeDocument/2006/relationships/slide"/><Relationship Id="rId142" Target="slides/slide141.xml" Type="http://schemas.openxmlformats.org/officeDocument/2006/relationships/slide"/><Relationship Id="rId143" Target="slides/slide142.xml" Type="http://schemas.openxmlformats.org/officeDocument/2006/relationships/slide"/><Relationship Id="rId144" Target="slides/slide143.xml" Type="http://schemas.openxmlformats.org/officeDocument/2006/relationships/slide"/><Relationship Id="rId145" Target="slides/slide144.xml" Type="http://schemas.openxmlformats.org/officeDocument/2006/relationships/slide"/><Relationship Id="rId146" Target="slides/slide145.xml" Type="http://schemas.openxmlformats.org/officeDocument/2006/relationships/slide"/><Relationship Id="rId147" Target="slides/slide146.xml" Type="http://schemas.openxmlformats.org/officeDocument/2006/relationships/slide"/><Relationship Id="rId148" Target="slides/slide147.xml" Type="http://schemas.openxmlformats.org/officeDocument/2006/relationships/slide"/><Relationship Id="rId149" Target="slides/slide148.xml" Type="http://schemas.openxmlformats.org/officeDocument/2006/relationships/slide"/><Relationship Id="rId15" Target="slides/slide14.xml" Type="http://schemas.openxmlformats.org/officeDocument/2006/relationships/slide"/><Relationship Id="rId150" Target="slides/slide149.xml" Type="http://schemas.openxmlformats.org/officeDocument/2006/relationships/slide"/><Relationship Id="rId151" Target="slides/slide150.xml" Type="http://schemas.openxmlformats.org/officeDocument/2006/relationships/slide"/><Relationship Id="rId152" Target="slides/slide151.xml" Type="http://schemas.openxmlformats.org/officeDocument/2006/relationships/slide"/><Relationship Id="rId153" Target="slides/slide152.xml" Type="http://schemas.openxmlformats.org/officeDocument/2006/relationships/slide"/><Relationship Id="rId154" Target="slides/slide153.xml" Type="http://schemas.openxmlformats.org/officeDocument/2006/relationships/slide"/><Relationship Id="rId155" Target="slides/slide154.xml" Type="http://schemas.openxmlformats.org/officeDocument/2006/relationships/slide"/><Relationship Id="rId156" Target="slides/slide155.xml" Type="http://schemas.openxmlformats.org/officeDocument/2006/relationships/slide"/><Relationship Id="rId157" Target="slides/slide156.xml" Type="http://schemas.openxmlformats.org/officeDocument/2006/relationships/slide"/><Relationship Id="rId158" Target="slides/slide157.xml" Type="http://schemas.openxmlformats.org/officeDocument/2006/relationships/slide"/><Relationship Id="rId159" Target="slides/slide158.xml" Type="http://schemas.openxmlformats.org/officeDocument/2006/relationships/slide"/><Relationship Id="rId16" Target="slides/slide15.xml" Type="http://schemas.openxmlformats.org/officeDocument/2006/relationships/slide"/><Relationship Id="rId160" Target="slides/slide159.xml" Type="http://schemas.openxmlformats.org/officeDocument/2006/relationships/slide"/><Relationship Id="rId161" Target="slides/slide160.xml" Type="http://schemas.openxmlformats.org/officeDocument/2006/relationships/slide"/><Relationship Id="rId162" Target="slides/slide161.xml" Type="http://schemas.openxmlformats.org/officeDocument/2006/relationships/slide"/><Relationship Id="rId163" Target="slides/slide162.xml" Type="http://schemas.openxmlformats.org/officeDocument/2006/relationships/slide"/><Relationship Id="rId164" Target="slides/slide163.xml" Type="http://schemas.openxmlformats.org/officeDocument/2006/relationships/slide"/><Relationship Id="rId165" Target="slides/slide164.xml" Type="http://schemas.openxmlformats.org/officeDocument/2006/relationships/slide"/><Relationship Id="rId166" Target="slides/slide165.xml" Type="http://schemas.openxmlformats.org/officeDocument/2006/relationships/slide"/><Relationship Id="rId167" Target="slides/slide166.xml" Type="http://schemas.openxmlformats.org/officeDocument/2006/relationships/slide"/><Relationship Id="rId168" Target="slides/slide167.xml" Type="http://schemas.openxmlformats.org/officeDocument/2006/relationships/slide"/><Relationship Id="rId169" Target="slides/slide168.xml" Type="http://schemas.openxmlformats.org/officeDocument/2006/relationships/slide"/><Relationship Id="rId17" Target="slides/slide16.xml" Type="http://schemas.openxmlformats.org/officeDocument/2006/relationships/slide"/><Relationship Id="rId170" Target="slides/slide169.xml" Type="http://schemas.openxmlformats.org/officeDocument/2006/relationships/slide"/><Relationship Id="rId171" Target="slides/slide170.xml" Type="http://schemas.openxmlformats.org/officeDocument/2006/relationships/slide"/><Relationship Id="rId172" Target="slides/slide171.xml" Type="http://schemas.openxmlformats.org/officeDocument/2006/relationships/slide"/><Relationship Id="rId173" Target="slides/slide172.xml" Type="http://schemas.openxmlformats.org/officeDocument/2006/relationships/slide"/><Relationship Id="rId174" Target="slides/slide173.xml" Type="http://schemas.openxmlformats.org/officeDocument/2006/relationships/slide"/><Relationship Id="rId175" Target="slides/slide174.xml" Type="http://schemas.openxmlformats.org/officeDocument/2006/relationships/slide"/><Relationship Id="rId176" Target="slides/slide175.xml" Type="http://schemas.openxmlformats.org/officeDocument/2006/relationships/slide"/><Relationship Id="rId177" Target="slides/slide176.xml" Type="http://schemas.openxmlformats.org/officeDocument/2006/relationships/slide"/><Relationship Id="rId178" Target="slides/slide177.xml" Type="http://schemas.openxmlformats.org/officeDocument/2006/relationships/slide"/><Relationship Id="rId179" Target="slides/slide178.xml" Type="http://schemas.openxmlformats.org/officeDocument/2006/relationships/slide"/><Relationship Id="rId18" Target="slides/slide17.xml" Type="http://schemas.openxmlformats.org/officeDocument/2006/relationships/slide"/><Relationship Id="rId180" Target="slides/slide179.xml" Type="http://schemas.openxmlformats.org/officeDocument/2006/relationships/slide"/><Relationship Id="rId181" Target="slides/slide180.xml" Type="http://schemas.openxmlformats.org/officeDocument/2006/relationships/slide"/><Relationship Id="rId182" Target="slides/slide181.xml" Type="http://schemas.openxmlformats.org/officeDocument/2006/relationships/slide"/><Relationship Id="rId183" Target="slides/slide182.xml" Type="http://schemas.openxmlformats.org/officeDocument/2006/relationships/slide"/><Relationship Id="rId184" Target="slides/slide183.xml" Type="http://schemas.openxmlformats.org/officeDocument/2006/relationships/slide"/><Relationship Id="rId185" Target="slides/slide184.xml" Type="http://schemas.openxmlformats.org/officeDocument/2006/relationships/slide"/><Relationship Id="rId186" Target="slides/slide185.xml" Type="http://schemas.openxmlformats.org/officeDocument/2006/relationships/slide"/><Relationship Id="rId187" Target="slides/slide186.xml" Type="http://schemas.openxmlformats.org/officeDocument/2006/relationships/slide"/><Relationship Id="rId188" Target="slides/slide187.xml" Type="http://schemas.openxmlformats.org/officeDocument/2006/relationships/slide"/><Relationship Id="rId189" Target="slides/slide188.xml" Type="http://schemas.openxmlformats.org/officeDocument/2006/relationships/slide"/><Relationship Id="rId19" Target="slides/slide18.xml" Type="http://schemas.openxmlformats.org/officeDocument/2006/relationships/slide"/><Relationship Id="rId190" Target="slides/slide189.xml" Type="http://schemas.openxmlformats.org/officeDocument/2006/relationships/slide"/><Relationship Id="rId191" Target="slides/slide190.xml" Type="http://schemas.openxmlformats.org/officeDocument/2006/relationships/slide"/><Relationship Id="rId192" Target="slides/slide191.xml" Type="http://schemas.openxmlformats.org/officeDocument/2006/relationships/slide"/><Relationship Id="rId193" Target="slides/slide192.xml" Type="http://schemas.openxmlformats.org/officeDocument/2006/relationships/slide"/><Relationship Id="rId194" Target="slides/slide193.xml" Type="http://schemas.openxmlformats.org/officeDocument/2006/relationships/slide"/><Relationship Id="rId195" Target="slides/slide194.xml" Type="http://schemas.openxmlformats.org/officeDocument/2006/relationships/slide"/><Relationship Id="rId196" Target="slides/slide195.xml" Type="http://schemas.openxmlformats.org/officeDocument/2006/relationships/slide"/><Relationship Id="rId197" Target="slides/slide196.xml" Type="http://schemas.openxmlformats.org/officeDocument/2006/relationships/slide"/><Relationship Id="rId198" Target="slides/slide197.xml" Type="http://schemas.openxmlformats.org/officeDocument/2006/relationships/slide"/><Relationship Id="rId199" Target="slides/slide198.xml" Type="http://schemas.openxmlformats.org/officeDocument/2006/relationships/slide"/><Relationship Id="rId2" Target="slides/slide1.xml" Type="http://schemas.openxmlformats.org/officeDocument/2006/relationships/slide"/><Relationship Id="rId20" Target="slides/slide19.xml" Type="http://schemas.openxmlformats.org/officeDocument/2006/relationships/slide"/><Relationship Id="rId200" Target="slides/slide199.xml" Type="http://schemas.openxmlformats.org/officeDocument/2006/relationships/slide"/><Relationship Id="rId201" Target="slides/slide200.xml" Type="http://schemas.openxmlformats.org/officeDocument/2006/relationships/slide"/><Relationship Id="rId202" Target="slides/slide201.xml" Type="http://schemas.openxmlformats.org/officeDocument/2006/relationships/slide"/><Relationship Id="rId203" Target="slides/slide202.xml" Type="http://schemas.openxmlformats.org/officeDocument/2006/relationships/slide"/><Relationship Id="rId204" Target="slides/slide203.xml" Type="http://schemas.openxmlformats.org/officeDocument/2006/relationships/slide"/><Relationship Id="rId205" Target="slides/slide204.xml" Type="http://schemas.openxmlformats.org/officeDocument/2006/relationships/slide"/><Relationship Id="rId206" Target="slides/slide205.xml" Type="http://schemas.openxmlformats.org/officeDocument/2006/relationships/slide"/><Relationship Id="rId207" Target="slides/slide206.xml" Type="http://schemas.openxmlformats.org/officeDocument/2006/relationships/slide"/><Relationship Id="rId208" Target="slides/slide207.xml" Type="http://schemas.openxmlformats.org/officeDocument/2006/relationships/slide"/><Relationship Id="rId209" Target="slides/slide208.xml" Type="http://schemas.openxmlformats.org/officeDocument/2006/relationships/slide"/><Relationship Id="rId21" Target="slides/slide20.xml" Type="http://schemas.openxmlformats.org/officeDocument/2006/relationships/slide"/><Relationship Id="rId210" Target="slides/slide209.xml" Type="http://schemas.openxmlformats.org/officeDocument/2006/relationships/slide"/><Relationship Id="rId211" Target="slides/slide210.xml" Type="http://schemas.openxmlformats.org/officeDocument/2006/relationships/slide"/><Relationship Id="rId212" Target="slides/slide211.xml" Type="http://schemas.openxmlformats.org/officeDocument/2006/relationships/slide"/><Relationship Id="rId213" Target="slides/slide212.xml" Type="http://schemas.openxmlformats.org/officeDocument/2006/relationships/slide"/><Relationship Id="rId214" Target="slides/slide213.xml" Type="http://schemas.openxmlformats.org/officeDocument/2006/relationships/slide"/><Relationship Id="rId215" Target="slides/slide214.xml" Type="http://schemas.openxmlformats.org/officeDocument/2006/relationships/slide"/><Relationship Id="rId216" Target="slides/slide215.xml" Type="http://schemas.openxmlformats.org/officeDocument/2006/relationships/slide"/><Relationship Id="rId217" Target="slides/slide216.xml" Type="http://schemas.openxmlformats.org/officeDocument/2006/relationships/slide"/><Relationship Id="rId218" Target="slides/slide217.xml" Type="http://schemas.openxmlformats.org/officeDocument/2006/relationships/slide"/><Relationship Id="rId219" Target="slides/slide218.xml" Type="http://schemas.openxmlformats.org/officeDocument/2006/relationships/slide"/><Relationship Id="rId22" Target="slides/slide21.xml" Type="http://schemas.openxmlformats.org/officeDocument/2006/relationships/slide"/><Relationship Id="rId220" Target="slides/slide219.xml" Type="http://schemas.openxmlformats.org/officeDocument/2006/relationships/slide"/><Relationship Id="rId221" Target="slides/slide220.xml" Type="http://schemas.openxmlformats.org/officeDocument/2006/relationships/slide"/><Relationship Id="rId222" Target="slides/slide221.xml" Type="http://schemas.openxmlformats.org/officeDocument/2006/relationships/slide"/><Relationship Id="rId223" Target="slides/slide222.xml" Type="http://schemas.openxmlformats.org/officeDocument/2006/relationships/slide"/><Relationship Id="rId224" Target="slides/slide223.xml" Type="http://schemas.openxmlformats.org/officeDocument/2006/relationships/slide"/><Relationship Id="rId225" Target="slides/slide224.xml" Type="http://schemas.openxmlformats.org/officeDocument/2006/relationships/slide"/><Relationship Id="rId226" Target="slides/slide225.xml" Type="http://schemas.openxmlformats.org/officeDocument/2006/relationships/slide"/><Relationship Id="rId227" Target="notesMasters/notesMaster1.xml" Type="http://schemas.openxmlformats.org/officeDocument/2006/relationships/notesMaster"/><Relationship Id="rId228" Target="presProps.xml" Type="http://schemas.openxmlformats.org/officeDocument/2006/relationships/presProps"/><Relationship Id="rId229" Target="viewProps.xml" Type="http://schemas.openxmlformats.org/officeDocument/2006/relationships/viewProps"/><Relationship Id="rId23" Target="slides/slide22.xml" Type="http://schemas.openxmlformats.org/officeDocument/2006/relationships/slide"/><Relationship Id="rId230" Target="theme/theme1.xml" Type="http://schemas.openxmlformats.org/officeDocument/2006/relationships/theme"/><Relationship Id="rId231" Target="tableStyles.xml" Type="http://schemas.openxmlformats.org/officeDocument/2006/relationships/tableStyles"/><Relationship Id="rId24" Target="slides/slide23.xml" Type="http://schemas.openxmlformats.org/officeDocument/2006/relationships/slide"/><Relationship Id="rId25" Target="slides/slide24.xml" Type="http://schemas.openxmlformats.org/officeDocument/2006/relationships/slide"/><Relationship Id="rId26" Target="slides/slide25.xml" Type="http://schemas.openxmlformats.org/officeDocument/2006/relationships/slide"/><Relationship Id="rId27" Target="slides/slide26.xml" Type="http://schemas.openxmlformats.org/officeDocument/2006/relationships/slide"/><Relationship Id="rId28" Target="slides/slide27.xml" Type="http://schemas.openxmlformats.org/officeDocument/2006/relationships/slide"/><Relationship Id="rId29" Target="slides/slide28.xml" Type="http://schemas.openxmlformats.org/officeDocument/2006/relationships/slide"/><Relationship Id="rId3" Target="slides/slide2.xml" Type="http://schemas.openxmlformats.org/officeDocument/2006/relationships/slide"/><Relationship Id="rId30" Target="slides/slide29.xml" Type="http://schemas.openxmlformats.org/officeDocument/2006/relationships/slide"/><Relationship Id="rId31" Target="slides/slide30.xml" Type="http://schemas.openxmlformats.org/officeDocument/2006/relationships/slide"/><Relationship Id="rId32" Target="slides/slide31.xml" Type="http://schemas.openxmlformats.org/officeDocument/2006/relationships/slide"/><Relationship Id="rId33" Target="slides/slide32.xml" Type="http://schemas.openxmlformats.org/officeDocument/2006/relationships/slide"/><Relationship Id="rId34" Target="slides/slide33.xml" Type="http://schemas.openxmlformats.org/officeDocument/2006/relationships/slide"/><Relationship Id="rId35" Target="slides/slide34.xml" Type="http://schemas.openxmlformats.org/officeDocument/2006/relationships/slide"/><Relationship Id="rId36" Target="slides/slide35.xml" Type="http://schemas.openxmlformats.org/officeDocument/2006/relationships/slide"/><Relationship Id="rId37" Target="slides/slide36.xml" Type="http://schemas.openxmlformats.org/officeDocument/2006/relationships/slide"/><Relationship Id="rId38" Target="slides/slide37.xml" Type="http://schemas.openxmlformats.org/officeDocument/2006/relationships/slide"/><Relationship Id="rId39" Target="slides/slide38.xml" Type="http://schemas.openxmlformats.org/officeDocument/2006/relationships/slide"/><Relationship Id="rId4" Target="slides/slide3.xml" Type="http://schemas.openxmlformats.org/officeDocument/2006/relationships/slide"/><Relationship Id="rId40" Target="slides/slide39.xml" Type="http://schemas.openxmlformats.org/officeDocument/2006/relationships/slide"/><Relationship Id="rId41" Target="slides/slide40.xml" Type="http://schemas.openxmlformats.org/officeDocument/2006/relationships/slide"/><Relationship Id="rId42" Target="slides/slide41.xml" Type="http://schemas.openxmlformats.org/officeDocument/2006/relationships/slide"/><Relationship Id="rId43" Target="slides/slide42.xml" Type="http://schemas.openxmlformats.org/officeDocument/2006/relationships/slide"/><Relationship Id="rId44" Target="slides/slide43.xml" Type="http://schemas.openxmlformats.org/officeDocument/2006/relationships/slide"/><Relationship Id="rId45" Target="slides/slide44.xml" Type="http://schemas.openxmlformats.org/officeDocument/2006/relationships/slide"/><Relationship Id="rId46" Target="slides/slide45.xml" Type="http://schemas.openxmlformats.org/officeDocument/2006/relationships/slide"/><Relationship Id="rId47" Target="slides/slide46.xml" Type="http://schemas.openxmlformats.org/officeDocument/2006/relationships/slide"/><Relationship Id="rId48" Target="slides/slide47.xml" Type="http://schemas.openxmlformats.org/officeDocument/2006/relationships/slide"/><Relationship Id="rId49" Target="slides/slide48.xml" Type="http://schemas.openxmlformats.org/officeDocument/2006/relationships/slide"/><Relationship Id="rId5" Target="slides/slide4.xml" Type="http://schemas.openxmlformats.org/officeDocument/2006/relationships/slide"/><Relationship Id="rId50" Target="slides/slide49.xml" Type="http://schemas.openxmlformats.org/officeDocument/2006/relationships/slide"/><Relationship Id="rId51" Target="slides/slide50.xml" Type="http://schemas.openxmlformats.org/officeDocument/2006/relationships/slide"/><Relationship Id="rId52" Target="slides/slide51.xml" Type="http://schemas.openxmlformats.org/officeDocument/2006/relationships/slide"/><Relationship Id="rId53" Target="slides/slide52.xml" Type="http://schemas.openxmlformats.org/officeDocument/2006/relationships/slide"/><Relationship Id="rId54" Target="slides/slide53.xml" Type="http://schemas.openxmlformats.org/officeDocument/2006/relationships/slide"/><Relationship Id="rId55" Target="slides/slide54.xml" Type="http://schemas.openxmlformats.org/officeDocument/2006/relationships/slide"/><Relationship Id="rId56" Target="slides/slide55.xml" Type="http://schemas.openxmlformats.org/officeDocument/2006/relationships/slide"/><Relationship Id="rId57" Target="slides/slide56.xml" Type="http://schemas.openxmlformats.org/officeDocument/2006/relationships/slide"/><Relationship Id="rId58" Target="slides/slide57.xml" Type="http://schemas.openxmlformats.org/officeDocument/2006/relationships/slide"/><Relationship Id="rId59" Target="slides/slide58.xml" Type="http://schemas.openxmlformats.org/officeDocument/2006/relationships/slide"/><Relationship Id="rId6" Target="slides/slide5.xml" Type="http://schemas.openxmlformats.org/officeDocument/2006/relationships/slide"/><Relationship Id="rId60" Target="slides/slide59.xml" Type="http://schemas.openxmlformats.org/officeDocument/2006/relationships/slide"/><Relationship Id="rId61" Target="slides/slide60.xml" Type="http://schemas.openxmlformats.org/officeDocument/2006/relationships/slide"/><Relationship Id="rId62" Target="slides/slide61.xml" Type="http://schemas.openxmlformats.org/officeDocument/2006/relationships/slide"/><Relationship Id="rId63" Target="slides/slide62.xml" Type="http://schemas.openxmlformats.org/officeDocument/2006/relationships/slide"/><Relationship Id="rId64" Target="slides/slide63.xml" Type="http://schemas.openxmlformats.org/officeDocument/2006/relationships/slide"/><Relationship Id="rId65" Target="slides/slide64.xml" Type="http://schemas.openxmlformats.org/officeDocument/2006/relationships/slide"/><Relationship Id="rId66" Target="slides/slide65.xml" Type="http://schemas.openxmlformats.org/officeDocument/2006/relationships/slide"/><Relationship Id="rId67" Target="slides/slide66.xml" Type="http://schemas.openxmlformats.org/officeDocument/2006/relationships/slide"/><Relationship Id="rId68" Target="slides/slide67.xml" Type="http://schemas.openxmlformats.org/officeDocument/2006/relationships/slide"/><Relationship Id="rId69" Target="slides/slide68.xml" Type="http://schemas.openxmlformats.org/officeDocument/2006/relationships/slide"/><Relationship Id="rId7" Target="slides/slide6.xml" Type="http://schemas.openxmlformats.org/officeDocument/2006/relationships/slide"/><Relationship Id="rId70" Target="slides/slide69.xml" Type="http://schemas.openxmlformats.org/officeDocument/2006/relationships/slide"/><Relationship Id="rId71" Target="slides/slide70.xml" Type="http://schemas.openxmlformats.org/officeDocument/2006/relationships/slide"/><Relationship Id="rId72" Target="slides/slide71.xml" Type="http://schemas.openxmlformats.org/officeDocument/2006/relationships/slide"/><Relationship Id="rId73" Target="slides/slide72.xml" Type="http://schemas.openxmlformats.org/officeDocument/2006/relationships/slide"/><Relationship Id="rId74" Target="slides/slide73.xml" Type="http://schemas.openxmlformats.org/officeDocument/2006/relationships/slide"/><Relationship Id="rId75" Target="slides/slide74.xml" Type="http://schemas.openxmlformats.org/officeDocument/2006/relationships/slide"/><Relationship Id="rId76" Target="slides/slide75.xml" Type="http://schemas.openxmlformats.org/officeDocument/2006/relationships/slide"/><Relationship Id="rId77" Target="slides/slide76.xml" Type="http://schemas.openxmlformats.org/officeDocument/2006/relationships/slide"/><Relationship Id="rId78" Target="slides/slide77.xml" Type="http://schemas.openxmlformats.org/officeDocument/2006/relationships/slide"/><Relationship Id="rId79" Target="slides/slide78.xml" Type="http://schemas.openxmlformats.org/officeDocument/2006/relationships/slide"/><Relationship Id="rId8" Target="slides/slide7.xml" Type="http://schemas.openxmlformats.org/officeDocument/2006/relationships/slide"/><Relationship Id="rId80" Target="slides/slide79.xml" Type="http://schemas.openxmlformats.org/officeDocument/2006/relationships/slide"/><Relationship Id="rId81" Target="slides/slide80.xml" Type="http://schemas.openxmlformats.org/officeDocument/2006/relationships/slide"/><Relationship Id="rId82" Target="slides/slide81.xml" Type="http://schemas.openxmlformats.org/officeDocument/2006/relationships/slide"/><Relationship Id="rId83" Target="slides/slide82.xml" Type="http://schemas.openxmlformats.org/officeDocument/2006/relationships/slide"/><Relationship Id="rId84" Target="slides/slide83.xml" Type="http://schemas.openxmlformats.org/officeDocument/2006/relationships/slide"/><Relationship Id="rId85" Target="slides/slide84.xml" Type="http://schemas.openxmlformats.org/officeDocument/2006/relationships/slide"/><Relationship Id="rId86" Target="slides/slide85.xml" Type="http://schemas.openxmlformats.org/officeDocument/2006/relationships/slide"/><Relationship Id="rId87" Target="slides/slide86.xml" Type="http://schemas.openxmlformats.org/officeDocument/2006/relationships/slide"/><Relationship Id="rId88" Target="slides/slide87.xml" Type="http://schemas.openxmlformats.org/officeDocument/2006/relationships/slide"/><Relationship Id="rId89" Target="slides/slide88.xml" Type="http://schemas.openxmlformats.org/officeDocument/2006/relationships/slide"/><Relationship Id="rId9" Target="slides/slide8.xml" Type="http://schemas.openxmlformats.org/officeDocument/2006/relationships/slide"/><Relationship Id="rId90" Target="slides/slide89.xml" Type="http://schemas.openxmlformats.org/officeDocument/2006/relationships/slide"/><Relationship Id="rId91" Target="slides/slide90.xml" Type="http://schemas.openxmlformats.org/officeDocument/2006/relationships/slide"/><Relationship Id="rId92" Target="slides/slide91.xml" Type="http://schemas.openxmlformats.org/officeDocument/2006/relationships/slide"/><Relationship Id="rId93" Target="slides/slide92.xml" Type="http://schemas.openxmlformats.org/officeDocument/2006/relationships/slide"/><Relationship Id="rId94" Target="slides/slide93.xml" Type="http://schemas.openxmlformats.org/officeDocument/2006/relationships/slide"/><Relationship Id="rId95" Target="slides/slide94.xml" Type="http://schemas.openxmlformats.org/officeDocument/2006/relationships/slide"/><Relationship Id="rId96" Target="slides/slide95.xml" Type="http://schemas.openxmlformats.org/officeDocument/2006/relationships/slide"/><Relationship Id="rId97" Target="slides/slide96.xml" Type="http://schemas.openxmlformats.org/officeDocument/2006/relationships/slide"/><Relationship Id="rId98" Target="slides/slide97.xml" Type="http://schemas.openxmlformats.org/officeDocument/2006/relationships/slide"/><Relationship Id="rId99" Target="slides/slide98.xml" Type="http://schemas.openxmlformats.org/officeDocument/2006/relationships/slide"/></Relationships>
</file>

<file path=ppt/drawings/_rels/vmlDrawing1.vml.rels><?xml version="1.0" encoding="UTF-8" standalone="no"?><Relationships xmlns="http://schemas.openxmlformats.org/package/2006/relationships"><Relationship Id="rId1" Target="../media/image9.png" Type="http://schemas.openxmlformats.org/officeDocument/2006/relationships/image"/></Relationships>
</file>

<file path=ppt/drawings/_rels/vmlDrawing2.vml.rels><?xml version="1.0" encoding="UTF-8" standalone="no"?><Relationships xmlns="http://schemas.openxmlformats.org/package/2006/relationships"><Relationship Id="rId1" Target="../media/image34.png" Type="http://schemas.openxmlformats.org/officeDocument/2006/relationships/imag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56A38D7-1DD7-4F49-860E-55E4FD910BC9}" type="datetimeFigureOut">
              <a:rPr lang="de-DE"/>
              <a:pPr>
                <a:defRPr/>
              </a:pPr>
              <a:t>18.05.2018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CB30818-CC13-4B9C-B7AC-D486EE1AF91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307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8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1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6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7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8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9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1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2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3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4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5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6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0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6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8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5.xml" Type="http://schemas.openxmlformats.org/officeDocument/2006/relationships/slide"/></Relationships>
</file>

<file path=ppt/notesSlides/_rels/notesSlide2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7.xml" Type="http://schemas.openxmlformats.org/officeDocument/2006/relationships/slide"/></Relationships>
</file>

<file path=ppt/notesSlides/_rels/notesSlide2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1.xml" Type="http://schemas.openxmlformats.org/officeDocument/2006/relationships/slide"/></Relationships>
</file>

<file path=ppt/notesSlides/_rels/notesSlide2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3.xml" Type="http://schemas.openxmlformats.org/officeDocument/2006/relationships/slide"/></Relationships>
</file>

<file path=ppt/notesSlides/_rels/notesSlide3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4.xml" Type="http://schemas.openxmlformats.org/officeDocument/2006/relationships/slide"/></Relationships>
</file>

<file path=ppt/notesSlides/_rels/notesSlide3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5.xml" Type="http://schemas.openxmlformats.org/officeDocument/2006/relationships/slide"/></Relationships>
</file>

<file path=ppt/notesSlides/_rels/notesSlide3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6.xml" Type="http://schemas.openxmlformats.org/officeDocument/2006/relationships/slide"/></Relationships>
</file>

<file path=ppt/notesSlides/_rels/notesSlide3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7.xml" Type="http://schemas.openxmlformats.org/officeDocument/2006/relationships/slide"/></Relationships>
</file>

<file path=ppt/notesSlides/_rels/notesSlide3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9.xml" Type="http://schemas.openxmlformats.org/officeDocument/2006/relationships/slide"/></Relationships>
</file>

<file path=ppt/notesSlides/_rels/notesSlide3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0.xml" Type="http://schemas.openxmlformats.org/officeDocument/2006/relationships/slide"/></Relationships>
</file>

<file path=ppt/notesSlides/_rels/notesSlide3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3.xml" Type="http://schemas.openxmlformats.org/officeDocument/2006/relationships/slide"/></Relationships>
</file>

<file path=ppt/notesSlides/_rels/notesSlide3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4.xml" Type="http://schemas.openxmlformats.org/officeDocument/2006/relationships/slide"/></Relationships>
</file>

<file path=ppt/notesSlides/_rels/notesSlide3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6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0.xml" Type="http://schemas.openxmlformats.org/officeDocument/2006/relationships/slide"/></Relationships>
</file>

<file path=ppt/notesSlides/_rels/notesSlide4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1.xml" Type="http://schemas.openxmlformats.org/officeDocument/2006/relationships/slide"/></Relationships>
</file>

<file path=ppt/notesSlides/_rels/notesSlide4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7.xml" Type="http://schemas.openxmlformats.org/officeDocument/2006/relationships/slide"/></Relationships>
</file>

<file path=ppt/notesSlides/_rels/notesSlide4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9D211-2716-4B18-924C-7003ABBFBD3D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6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Nur als kleine Ergänzung: Ich hänge ein Bild von den Streifen der durchgeführten in-house </a:t>
            </a:r>
            <a:r>
              <a:rPr lang="de-DE" dirty="0" err="1" smtClean="0"/>
              <a:t>Blots</a:t>
            </a:r>
            <a:r>
              <a:rPr lang="de-DE" dirty="0" smtClean="0"/>
              <a:t> an (von links nach rechts) 1: LLGP EITB Serum 2:LLGP EITB Liquor 3: rT24/rES33-blot Serum 4:rT24 </a:t>
            </a:r>
            <a:r>
              <a:rPr lang="de-DE" dirty="0" err="1" smtClean="0"/>
              <a:t>blot</a:t>
            </a:r>
            <a:r>
              <a:rPr lang="de-DE" dirty="0" smtClean="0"/>
              <a:t> Liquor Alles bis auf die rES33-Bande (sollte bei 3 ca. 1 cm über der rT24 Bande erscheinen) positiv. Das heißt, CC Ab positiv in allen Tests, aber keine </a:t>
            </a:r>
            <a:r>
              <a:rPr lang="de-DE" dirty="0" err="1" smtClean="0"/>
              <a:t>Taeniasis</a:t>
            </a:r>
            <a:r>
              <a:rPr lang="de-DE" dirty="0" smtClean="0"/>
              <a:t> Abs. </a:t>
            </a:r>
          </a:p>
          <a:p>
            <a:endParaRPr lang="en-GB" dirty="0" smtClean="0"/>
          </a:p>
        </p:txBody>
      </p:sp>
      <p:sp>
        <p:nvSpPr>
          <p:cNvPr id="757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BAF663F-0170-4670-97AB-823629A98C61}" type="slidenum">
              <a:rPr lang="de-DE" smtClean="0"/>
              <a:pPr eaLnBrk="1" hangingPunct="1"/>
              <a:t>41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086566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Nicht Thomas Mann Joseph und seine Brüder….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9D211-2716-4B18-924C-7003ABBFBD3D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107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dirty="0" err="1" smtClean="0">
                <a:latin typeface="Calibri" panose="020F0502020204030204" pitchFamily="34" charset="0"/>
              </a:rPr>
              <a:t>Sonographsiche</a:t>
            </a:r>
            <a:r>
              <a:rPr lang="de-DE" altLang="de-DE" dirty="0" smtClean="0">
                <a:latin typeface="Calibri" panose="020F0502020204030204" pitchFamily="34" charset="0"/>
              </a:rPr>
              <a:t> Darstellung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der Zyste im WHO-Stadium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CE3 nach 2x PAIR-Therapie.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Die kollabierte Zystenwand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ist unverändert von echo-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armer Flüssigkeit umgeben,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die Zystenwand ist (noch)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nicht verkalkt, aber im vgl. </a:t>
            </a:r>
          </a:p>
          <a:p>
            <a:r>
              <a:rPr lang="de-DE" altLang="de-DE" dirty="0" smtClean="0">
                <a:latin typeface="Calibri" panose="020F0502020204030204" pitchFamily="34" charset="0"/>
              </a:rPr>
              <a:t>deutlich schmaler.</a:t>
            </a:r>
            <a:endParaRPr lang="de-DE" dirty="0" smtClean="0">
              <a:latin typeface="Calibri" panose="020F050202020403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9D211-2716-4B18-924C-7003ABBFBD3D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96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4E0601-4DCD-41CC-B959-A48EB12CEE69}" type="slidenum">
              <a:rPr lang="de-DE" smtClean="0"/>
              <a:pPr/>
              <a:t>96</a:t>
            </a:fld>
            <a:endParaRPr lang="de-DE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MF</a:t>
            </a:r>
          </a:p>
        </p:txBody>
      </p:sp>
    </p:spTree>
    <p:extLst>
      <p:ext uri="{BB962C8B-B14F-4D97-AF65-F5344CB8AC3E}">
        <p14:creationId xmlns:p14="http://schemas.microsoft.com/office/powerpoint/2010/main" val="380500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E3DCBD-226D-4E52-9C67-AD649AD88468}" type="slidenum">
              <a:rPr lang="de-DE" smtClean="0"/>
              <a:pPr/>
              <a:t>97</a:t>
            </a:fld>
            <a:endParaRPr lang="de-DE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err="1" smtClean="0"/>
              <a:t>Tegument</a:t>
            </a:r>
            <a:r>
              <a:rPr lang="de-DE" dirty="0" smtClean="0"/>
              <a:t> als Organ zur Nahrungsresorption</a:t>
            </a:r>
          </a:p>
        </p:txBody>
      </p:sp>
    </p:spTree>
    <p:extLst>
      <p:ext uri="{BB962C8B-B14F-4D97-AF65-F5344CB8AC3E}">
        <p14:creationId xmlns:p14="http://schemas.microsoft.com/office/powerpoint/2010/main" val="23044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Indien:</a:t>
            </a:r>
            <a:r>
              <a:rPr lang="de-DE" baseline="0" dirty="0" smtClean="0"/>
              <a:t> 20Mio. Inf. und 2/3 </a:t>
            </a:r>
            <a:r>
              <a:rPr lang="de-DE" baseline="0" dirty="0" err="1" smtClean="0"/>
              <a:t>chirurg</a:t>
            </a:r>
            <a:r>
              <a:rPr lang="de-DE" baseline="0" dirty="0" smtClean="0"/>
              <a:t>. behandlungsbedürftig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B006CC-3391-4642-AED5-006761980240}" type="slidenum">
              <a:rPr lang="de-DE" smtClean="0"/>
              <a:pPr>
                <a:defRPr/>
              </a:pPr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617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749314-287F-438F-B936-AE02CAA7B9B2}" type="slidenum">
              <a:rPr lang="de-DE" smtClean="0"/>
              <a:pPr/>
              <a:t>99</a:t>
            </a:fld>
            <a:endParaRPr lang="de-DE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Ink.: 8-16 Monate oer kürzer</a:t>
            </a:r>
          </a:p>
        </p:txBody>
      </p:sp>
    </p:spTree>
    <p:extLst>
      <p:ext uri="{BB962C8B-B14F-4D97-AF65-F5344CB8AC3E}">
        <p14:creationId xmlns:p14="http://schemas.microsoft.com/office/powerpoint/2010/main" val="977556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948AEB-8002-4FC4-BC24-996B892AC10B}" type="slidenum">
              <a:rPr lang="de-DE" smtClean="0"/>
              <a:pPr/>
              <a:t>101</a:t>
            </a:fld>
            <a:endParaRPr lang="de-DE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Stechrüssel mit MF 60/Stich</a:t>
            </a:r>
          </a:p>
        </p:txBody>
      </p:sp>
    </p:spTree>
    <p:extLst>
      <p:ext uri="{BB962C8B-B14F-4D97-AF65-F5344CB8AC3E}">
        <p14:creationId xmlns:p14="http://schemas.microsoft.com/office/powerpoint/2010/main" val="84326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ADCC: NK Zell-</a:t>
            </a:r>
            <a:r>
              <a:rPr lang="de-DE" dirty="0" err="1" smtClean="0"/>
              <a:t>FcR</a:t>
            </a:r>
            <a:r>
              <a:rPr lang="de-DE" baseline="0" dirty="0" smtClean="0"/>
              <a:t> (CD16) bindet an AK-AG Komplex, wird </a:t>
            </a:r>
            <a:r>
              <a:rPr lang="de-DE" baseline="0" dirty="0" err="1" smtClean="0"/>
              <a:t>cross</a:t>
            </a:r>
            <a:r>
              <a:rPr lang="de-DE" baseline="0" dirty="0" smtClean="0"/>
              <a:t>-gelinkt, Aktivierung der NK Zellen und Freisetzung </a:t>
            </a:r>
            <a:r>
              <a:rPr lang="de-DE" baseline="0" dirty="0" err="1" smtClean="0"/>
              <a:t>lyt</a:t>
            </a:r>
            <a:r>
              <a:rPr lang="de-DE" baseline="0" dirty="0" smtClean="0"/>
              <a:t>. Enzyme und Zelltod; </a:t>
            </a:r>
            <a:r>
              <a:rPr lang="de-DE" baseline="0" dirty="0" err="1" smtClean="0"/>
              <a:t>ähnl</a:t>
            </a:r>
            <a:r>
              <a:rPr lang="de-DE" baseline="0" dirty="0" smtClean="0"/>
              <a:t>. Bei Eos und </a:t>
            </a:r>
            <a:r>
              <a:rPr lang="de-DE" baseline="0" dirty="0" err="1" smtClean="0"/>
              <a:t>FcepsilonR</a:t>
            </a:r>
            <a:r>
              <a:rPr lang="de-DE" baseline="0" dirty="0" smtClean="0"/>
              <a:t>-cross-</a:t>
            </a:r>
            <a:r>
              <a:rPr lang="de-DE" baseline="0" dirty="0" err="1" smtClean="0"/>
              <a:t>linking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B006CC-3391-4642-AED5-006761980240}" type="slidenum">
              <a:rPr lang="de-DE" smtClean="0"/>
              <a:pPr>
                <a:defRPr/>
              </a:pPr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098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93AA3-4503-46A1-B69F-E41A13174E30}" type="slidenum">
              <a:rPr lang="de-DE" smtClean="0"/>
              <a:pPr/>
              <a:t>103</a:t>
            </a:fld>
            <a:endParaRPr lang="de-DE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Makrofilarien (Würmer)</a:t>
            </a:r>
          </a:p>
        </p:txBody>
      </p:sp>
    </p:spTree>
    <p:extLst>
      <p:ext uri="{BB962C8B-B14F-4D97-AF65-F5344CB8AC3E}">
        <p14:creationId xmlns:p14="http://schemas.microsoft.com/office/powerpoint/2010/main" val="352215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89D211-2716-4B18-924C-7003ABBFBD3D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546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D034B4-E362-41B5-8AED-B0839180555E}" type="slidenum">
              <a:rPr lang="de-DE" smtClean="0"/>
              <a:pPr/>
              <a:t>104</a:t>
            </a:fld>
            <a:endParaRPr lang="de-DE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Weibchen 10cm, Männchen 4cm</a:t>
            </a:r>
          </a:p>
          <a:p>
            <a:pPr eaLnBrk="1" hangingPunct="1"/>
            <a:r>
              <a:rPr lang="de-DE" smtClean="0"/>
              <a:t>Legen Eier ab die lebende Larven enthalten vivpar</a:t>
            </a:r>
          </a:p>
          <a:p>
            <a:pPr eaLnBrk="1" hangingPunct="1"/>
            <a:r>
              <a:rPr lang="de-DE" smtClean="0"/>
              <a:t>Überleben bis zu 20 J.</a:t>
            </a:r>
          </a:p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082963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B313C6-D49C-4D8D-B98F-8361D48D7FA4}" type="slidenum">
              <a:rPr lang="de-DE" smtClean="0"/>
              <a:pPr/>
              <a:t>105</a:t>
            </a:fld>
            <a:endParaRPr lang="de-DE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Ausschwäremen bedingt durch geringen Anstieg der Sauerstoffspannung in den perialveolären Lungenkapillaren in der Nacht</a:t>
            </a:r>
          </a:p>
          <a:p>
            <a:pPr eaLnBrk="1" hangingPunct="1"/>
            <a:r>
              <a:rPr lang="de-DE" smtClean="0"/>
              <a:t>Während des Tages halten sich die MF in den sog. Längeren Arbeitskapillaren auf</a:t>
            </a:r>
          </a:p>
          <a:p>
            <a:pPr eaLnBrk="1" hangingPunct="1"/>
            <a:r>
              <a:rPr lang="de-DE" smtClean="0"/>
              <a:t>Es gibt auch sub- und aperiodische Stämme; Dichte: bis zu 10.000/ml; Periodizität aufgehoben bei Nachtschichtarbeitern!</a:t>
            </a:r>
          </a:p>
          <a:p>
            <a:pPr eaLnBrk="1" hangingPunct="1"/>
            <a:r>
              <a:rPr lang="de-DE" smtClean="0"/>
              <a:t>DD: LoaLoa schwärmt tagsüber wegen Körpertemperaturanstieg aus</a:t>
            </a:r>
          </a:p>
        </p:txBody>
      </p:sp>
    </p:spTree>
    <p:extLst>
      <p:ext uri="{BB962C8B-B14F-4D97-AF65-F5344CB8AC3E}">
        <p14:creationId xmlns:p14="http://schemas.microsoft.com/office/powerpoint/2010/main" val="3696185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BAF784-7F98-40F2-AFDF-22534214C47A}" type="slidenum">
              <a:rPr lang="de-DE" smtClean="0"/>
              <a:pPr/>
              <a:t>106</a:t>
            </a:fld>
            <a:endParaRPr lang="de-DE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Gescheidete MF; lebt bis zu 1 J.</a:t>
            </a:r>
          </a:p>
          <a:p>
            <a:pPr eaLnBrk="1" hangingPunct="1"/>
            <a:r>
              <a:rPr lang="de-DE" smtClean="0"/>
              <a:t>DD:Onch. ungescheidet</a:t>
            </a:r>
          </a:p>
        </p:txBody>
      </p:sp>
    </p:spTree>
    <p:extLst>
      <p:ext uri="{BB962C8B-B14F-4D97-AF65-F5344CB8AC3E}">
        <p14:creationId xmlns:p14="http://schemas.microsoft.com/office/powerpoint/2010/main" val="109084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7CA493-4EE3-4300-B724-E229CA5AC112}" type="slidenum">
              <a:rPr lang="de-DE" smtClean="0"/>
              <a:pPr/>
              <a:t>120</a:t>
            </a:fld>
            <a:endParaRPr lang="de-DE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MF bleiben auf Filter hängen und können mikroskopiert werden</a:t>
            </a:r>
          </a:p>
        </p:txBody>
      </p:sp>
    </p:spTree>
    <p:extLst>
      <p:ext uri="{BB962C8B-B14F-4D97-AF65-F5344CB8AC3E}">
        <p14:creationId xmlns:p14="http://schemas.microsoft.com/office/powerpoint/2010/main" val="3475123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DF5E5-5BA0-4401-840E-E7520E36598C}" type="slidenum">
              <a:rPr lang="de-DE" smtClean="0"/>
              <a:pPr/>
              <a:t>126</a:t>
            </a:fld>
            <a:endParaRPr lang="de-DE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Zentralafrika Benin bis Angola</a:t>
            </a:r>
          </a:p>
          <a:p>
            <a:pPr eaLnBrk="1" hangingPunct="1"/>
            <a:r>
              <a:rPr lang="de-DE" smtClean="0"/>
              <a:t>Va Regenwald und Sümpfe am Wald angrenzend</a:t>
            </a:r>
          </a:p>
          <a:p>
            <a:pPr eaLnBrk="1" hangingPunct="1"/>
            <a:r>
              <a:rPr lang="de-DE" smtClean="0"/>
              <a:t>Mensch als einzigster Wirt</a:t>
            </a:r>
          </a:p>
        </p:txBody>
      </p:sp>
    </p:spTree>
    <p:extLst>
      <p:ext uri="{BB962C8B-B14F-4D97-AF65-F5344CB8AC3E}">
        <p14:creationId xmlns:p14="http://schemas.microsoft.com/office/powerpoint/2010/main" val="2332194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2180D3-8222-4B3A-9F96-1A1BB1DE1CB0}" type="slidenum">
              <a:rPr lang="de-DE" smtClean="0"/>
              <a:pPr/>
              <a:t>128</a:t>
            </a:fld>
            <a:endParaRPr lang="de-DE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/>
              <a:t>Bremsen/</a:t>
            </a:r>
            <a:r>
              <a:rPr lang="de-DE" dirty="0" err="1" smtClean="0"/>
              <a:t>Tabaniden</a:t>
            </a:r>
            <a:r>
              <a:rPr lang="de-DE" dirty="0" smtClean="0"/>
              <a:t> der Gattung </a:t>
            </a:r>
            <a:r>
              <a:rPr lang="de-DE" dirty="0" err="1" smtClean="0"/>
              <a:t>Chrysops</a:t>
            </a:r>
            <a:r>
              <a:rPr lang="de-DE" dirty="0" smtClean="0"/>
              <a:t>; schmerzhafter Stich; genannt Mango </a:t>
            </a:r>
            <a:r>
              <a:rPr lang="de-DE" dirty="0" err="1" smtClean="0"/>
              <a:t>fly</a:t>
            </a:r>
            <a:r>
              <a:rPr lang="de-DE" dirty="0" smtClean="0"/>
              <a:t> oder Regenbremse-tagaktiv</a:t>
            </a:r>
          </a:p>
        </p:txBody>
      </p:sp>
    </p:spTree>
    <p:extLst>
      <p:ext uri="{BB962C8B-B14F-4D97-AF65-F5344CB8AC3E}">
        <p14:creationId xmlns:p14="http://schemas.microsoft.com/office/powerpoint/2010/main" val="4043827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402F09-F448-4A8F-8401-2919F62632B0}" type="slidenum">
              <a:rPr lang="de-DE" smtClean="0"/>
              <a:pPr/>
              <a:t>135</a:t>
            </a:fld>
            <a:endParaRPr lang="de-DE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Verschwindet nach wenigen Minuten wieder</a:t>
            </a:r>
          </a:p>
        </p:txBody>
      </p:sp>
    </p:spTree>
    <p:extLst>
      <p:ext uri="{BB962C8B-B14F-4D97-AF65-F5344CB8AC3E}">
        <p14:creationId xmlns:p14="http://schemas.microsoft.com/office/powerpoint/2010/main" val="1757202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3AD0A7-998E-476E-8E62-E1B3FEDCFDBA}" type="slidenum">
              <a:rPr lang="de-DE" smtClean="0"/>
              <a:pPr/>
              <a:t>137</a:t>
            </a:fld>
            <a:endParaRPr lang="de-DE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Calabar Schwellung: prall elastische nicht-eindrückbare Ödeme; rasch auftretend, nach 1-3 Tagen rückläufig</a:t>
            </a:r>
          </a:p>
        </p:txBody>
      </p:sp>
    </p:spTree>
    <p:extLst>
      <p:ext uri="{BB962C8B-B14F-4D97-AF65-F5344CB8AC3E}">
        <p14:creationId xmlns:p14="http://schemas.microsoft.com/office/powerpoint/2010/main" val="1766383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A34F40-D499-4646-B865-BD5572322A92}" type="slidenum">
              <a:rPr lang="de-DE" smtClean="0"/>
              <a:pPr/>
              <a:t>141</a:t>
            </a:fld>
            <a:endParaRPr lang="de-DE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Calabarschwellung</a:t>
            </a:r>
          </a:p>
        </p:txBody>
      </p:sp>
    </p:spTree>
    <p:extLst>
      <p:ext uri="{BB962C8B-B14F-4D97-AF65-F5344CB8AC3E}">
        <p14:creationId xmlns:p14="http://schemas.microsoft.com/office/powerpoint/2010/main" val="3180940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BAEBFE-5B78-474E-8C4A-788203FAD40A}" type="slidenum">
              <a:rPr lang="de-DE" smtClean="0"/>
              <a:pPr/>
              <a:t>142</a:t>
            </a:fld>
            <a:endParaRPr lang="de-DE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LoaLoa Männchen 3,5cm, Weibchen 7cm</a:t>
            </a:r>
          </a:p>
        </p:txBody>
      </p:sp>
    </p:spTree>
    <p:extLst>
      <p:ext uri="{BB962C8B-B14F-4D97-AF65-F5344CB8AC3E}">
        <p14:creationId xmlns:p14="http://schemas.microsoft.com/office/powerpoint/2010/main" val="165158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1pPr>
            <a:lvl2pPr marL="742950" indent="-28575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2pPr>
            <a:lvl3pPr marL="11430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3pPr>
            <a:lvl4pPr marL="16002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4pPr>
            <a:lvl5pPr marL="20574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9pPr>
          </a:lstStyle>
          <a:p>
            <a:fld id="{9A7CF239-C649-4C01-B350-28435DCA10FB}" type="slidenum">
              <a:rPr lang="de-DE" altLang="en-US">
                <a:latin typeface="Times" panose="02020603050405020304" pitchFamily="18" charset="0"/>
              </a:rPr>
              <a:pPr/>
              <a:t>3</a:t>
            </a:fld>
            <a:endParaRPr lang="de-DE" altLang="en-US">
              <a:latin typeface="Times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568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85C8D-61D1-4761-91AC-5B61983A38E8}" type="slidenum">
              <a:rPr lang="de-DE" smtClean="0"/>
              <a:pPr/>
              <a:t>143</a:t>
            </a:fld>
            <a:endParaRPr lang="de-DE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/>
              <a:t>Wurm: gerundeter Kopf</a:t>
            </a:r>
          </a:p>
        </p:txBody>
      </p:sp>
    </p:spTree>
    <p:extLst>
      <p:ext uri="{BB962C8B-B14F-4D97-AF65-F5344CB8AC3E}">
        <p14:creationId xmlns:p14="http://schemas.microsoft.com/office/powerpoint/2010/main" val="3078828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38C3D5-2CC0-4B2A-AB25-299A8AF1D33A}" type="slidenum">
              <a:rPr lang="de-DE" smtClean="0"/>
              <a:pPr/>
              <a:t>144</a:t>
            </a:fld>
            <a:endParaRPr lang="de-DE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typisch</a:t>
            </a:r>
          </a:p>
        </p:txBody>
      </p:sp>
    </p:spTree>
    <p:extLst>
      <p:ext uri="{BB962C8B-B14F-4D97-AF65-F5344CB8AC3E}">
        <p14:creationId xmlns:p14="http://schemas.microsoft.com/office/powerpoint/2010/main" val="1009783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ED5F90-FF8D-4781-8F5A-490BBB6EB81E}" type="slidenum">
              <a:rPr lang="de-DE" smtClean="0"/>
              <a:pPr/>
              <a:t>145</a:t>
            </a:fld>
            <a:endParaRPr lang="de-DE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typisch</a:t>
            </a:r>
          </a:p>
        </p:txBody>
      </p:sp>
    </p:spTree>
    <p:extLst>
      <p:ext uri="{BB962C8B-B14F-4D97-AF65-F5344CB8AC3E}">
        <p14:creationId xmlns:p14="http://schemas.microsoft.com/office/powerpoint/2010/main" val="3467462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1726B-F332-4577-A89E-0AD7D8590B06}" type="slidenum">
              <a:rPr lang="de-DE" smtClean="0"/>
              <a:pPr/>
              <a:t>146</a:t>
            </a:fld>
            <a:endParaRPr lang="de-DE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/>
              <a:t>Larve streckt sich in der Eihülle ohne diese abzuwerfen: Entstehung der Scheide</a:t>
            </a:r>
          </a:p>
          <a:p>
            <a:pPr eaLnBrk="1" hangingPunct="1"/>
            <a:r>
              <a:rPr lang="de-DE" dirty="0" smtClean="0"/>
              <a:t>Kerne bis zum Ende</a:t>
            </a:r>
          </a:p>
        </p:txBody>
      </p:sp>
    </p:spTree>
    <p:extLst>
      <p:ext uri="{BB962C8B-B14F-4D97-AF65-F5344CB8AC3E}">
        <p14:creationId xmlns:p14="http://schemas.microsoft.com/office/powerpoint/2010/main" val="1509299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B4CFEC-576F-4AE9-BCD4-48DECF2326CA}" type="slidenum">
              <a:rPr lang="de-DE" smtClean="0"/>
              <a:pPr/>
              <a:t>147</a:t>
            </a:fld>
            <a:endParaRPr lang="de-DE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Gescheidet, Kerne bis ans Ende der Scheide</a:t>
            </a:r>
          </a:p>
          <a:p>
            <a:pPr eaLnBrk="1" hangingPunct="1"/>
            <a:r>
              <a:rPr lang="de-DE" smtClean="0"/>
              <a:t>MF im CSF, Urin, Lunge, Sputum und peripheren Blut zu finden!</a:t>
            </a:r>
          </a:p>
        </p:txBody>
      </p:sp>
    </p:spTree>
    <p:extLst>
      <p:ext uri="{BB962C8B-B14F-4D97-AF65-F5344CB8AC3E}">
        <p14:creationId xmlns:p14="http://schemas.microsoft.com/office/powerpoint/2010/main" val="4241915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C43CC5-E6E8-4313-B65E-651C3B151D98}" type="slidenum">
              <a:rPr lang="de-DE" smtClean="0"/>
              <a:pPr/>
              <a:t>149</a:t>
            </a:fld>
            <a:endParaRPr lang="de-DE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Demonstration von LoaLoa oder Mansonella aus EDTA Blut</a:t>
            </a:r>
          </a:p>
        </p:txBody>
      </p:sp>
    </p:spTree>
    <p:extLst>
      <p:ext uri="{BB962C8B-B14F-4D97-AF65-F5344CB8AC3E}">
        <p14:creationId xmlns:p14="http://schemas.microsoft.com/office/powerpoint/2010/main" val="302997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A3CB1-4D48-4D58-91A2-BFF68BFD86D6}" type="slidenum">
              <a:rPr lang="de-DE" smtClean="0"/>
              <a:pPr/>
              <a:t>150</a:t>
            </a:fld>
            <a:endParaRPr lang="de-DE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nativ</a:t>
            </a:r>
          </a:p>
        </p:txBody>
      </p:sp>
    </p:spTree>
    <p:extLst>
      <p:ext uri="{BB962C8B-B14F-4D97-AF65-F5344CB8AC3E}">
        <p14:creationId xmlns:p14="http://schemas.microsoft.com/office/powerpoint/2010/main" val="2795931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5D232E-A997-416D-993C-1FCF5E5A0AA5}" type="slidenum">
              <a:rPr lang="de-DE" smtClean="0"/>
              <a:pPr/>
              <a:t>153</a:t>
            </a:fld>
            <a:endParaRPr lang="de-DE" smtClean="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2. Zwischenwirt</a:t>
            </a:r>
          </a:p>
        </p:txBody>
      </p:sp>
    </p:spTree>
    <p:extLst>
      <p:ext uri="{BB962C8B-B14F-4D97-AF65-F5344CB8AC3E}">
        <p14:creationId xmlns:p14="http://schemas.microsoft.com/office/powerpoint/2010/main" val="747234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3009A8-6791-4EBF-BC60-6E0C5F747723}" type="slidenum">
              <a:rPr lang="de-DE" smtClean="0"/>
              <a:pPr/>
              <a:t>154</a:t>
            </a:fld>
            <a:endParaRPr lang="de-DE" smtClean="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de-DE" smtClean="0"/>
              <a:t>Bis zu 20.000 Eier pro Tag!</a:t>
            </a:r>
          </a:p>
        </p:txBody>
      </p:sp>
    </p:spTree>
    <p:extLst>
      <p:ext uri="{BB962C8B-B14F-4D97-AF65-F5344CB8AC3E}">
        <p14:creationId xmlns:p14="http://schemas.microsoft.com/office/powerpoint/2010/main" val="718008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Zerkarien kriechen Grashalme hoch und werden dort Metazerkarien</a:t>
            </a:r>
          </a:p>
          <a:p>
            <a:pPr eaLnBrk="1" hangingPunct="1"/>
            <a:r>
              <a:rPr lang="de-DE" smtClean="0"/>
              <a:t>Im Heu nach 50 Tagen nur noch 50%  infestationsfähig</a:t>
            </a:r>
          </a:p>
        </p:txBody>
      </p:sp>
      <p:sp>
        <p:nvSpPr>
          <p:cNvPr id="169988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4A21D-4625-4DA7-929D-35945C6B9C61}" type="slidenum">
              <a:rPr lang="de-DE" smtClean="0"/>
              <a:pPr/>
              <a:t>156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23202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B85400F-136D-41EF-8AF8-C5C639E9D9C0}" type="slidenum">
              <a:rPr lang="de-DE" smtClean="0"/>
              <a:pPr>
                <a:defRPr/>
              </a:pPr>
              <a:t>4</a:t>
            </a:fld>
            <a:endParaRPr lang="de-DE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dirty="0" smtClean="0"/>
              <a:t>Nach dem 2. WK waren 1/3 der </a:t>
            </a:r>
            <a:r>
              <a:rPr lang="de-DE" dirty="0" err="1" smtClean="0"/>
              <a:t>Bec</a:t>
            </a:r>
            <a:r>
              <a:rPr lang="de-DE" dirty="0" smtClean="0"/>
              <a:t>. Von Amerika und Europa mit Würmern infiziert!</a:t>
            </a:r>
          </a:p>
        </p:txBody>
      </p:sp>
    </p:spTree>
    <p:extLst>
      <p:ext uri="{BB962C8B-B14F-4D97-AF65-F5344CB8AC3E}">
        <p14:creationId xmlns:p14="http://schemas.microsoft.com/office/powerpoint/2010/main" val="4106697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Haken /Dornen: mechanische Reizung führt zu hyperplastischen gewebe das der Ernährung dient</a:t>
            </a:r>
          </a:p>
        </p:txBody>
      </p:sp>
      <p:sp>
        <p:nvSpPr>
          <p:cNvPr id="171012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E9678-D05E-48EB-831F-D39291288573}" type="slidenum">
              <a:rPr lang="de-DE" smtClean="0"/>
              <a:pPr/>
              <a:t>160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399834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95F510-11F7-48A7-887D-B719FF172971}" type="slidenum">
              <a:rPr lang="de-DE" smtClean="0"/>
              <a:pPr/>
              <a:t>161</a:t>
            </a:fld>
            <a:endParaRPr lang="de-DE" smtClean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Epithelschäden!!!</a:t>
            </a:r>
          </a:p>
        </p:txBody>
      </p:sp>
    </p:spTree>
    <p:extLst>
      <p:ext uri="{BB962C8B-B14F-4D97-AF65-F5344CB8AC3E}">
        <p14:creationId xmlns:p14="http://schemas.microsoft.com/office/powerpoint/2010/main" val="19297268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9CE571-351B-47C6-90C9-F66C1168C8EE}" type="slidenum">
              <a:rPr lang="de-DE" smtClean="0"/>
              <a:pPr/>
              <a:t>167</a:t>
            </a:fld>
            <a:endParaRPr lang="de-DE" smtClean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Ellipsoid, gedeckelt, nicht unterscheidbar von Faciolopsis buski!!!</a:t>
            </a:r>
          </a:p>
        </p:txBody>
      </p:sp>
    </p:spTree>
    <p:extLst>
      <p:ext uri="{BB962C8B-B14F-4D97-AF65-F5344CB8AC3E}">
        <p14:creationId xmlns:p14="http://schemas.microsoft.com/office/powerpoint/2010/main" val="3306479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6707A7-B97A-4004-A4E4-1D08FEA16B29}" type="slidenum">
              <a:rPr lang="de-DE" smtClean="0"/>
              <a:pPr/>
              <a:t>174</a:t>
            </a:fld>
            <a:endParaRPr lang="de-DE" smtClean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de-DE" dirty="0" smtClean="0"/>
              <a:t>Verzehren von Wasserkresse</a:t>
            </a:r>
          </a:p>
          <a:p>
            <a:pPr eaLnBrk="1" hangingPunct="1"/>
            <a:r>
              <a:rPr lang="de-DE" dirty="0" smtClean="0"/>
              <a:t>Endemisch in der Normandie sammeln von </a:t>
            </a:r>
            <a:r>
              <a:rPr lang="de-DE" dirty="0" err="1" smtClean="0"/>
              <a:t>Krätern</a:t>
            </a:r>
            <a:r>
              <a:rPr lang="de-DE" dirty="0" smtClean="0"/>
              <a:t> wie Löwenzahn, Feldsalat und Pfefferminze</a:t>
            </a:r>
          </a:p>
          <a:p>
            <a:pPr eaLnBrk="1" hangingPunct="1"/>
            <a:r>
              <a:rPr lang="de-DE" dirty="0" smtClean="0"/>
              <a:t>Befall der Hausratte in Korsika: 45%!! 100.000 Infizierte</a:t>
            </a:r>
          </a:p>
          <a:p>
            <a:pPr eaLnBrk="1" hangingPunct="1"/>
            <a:r>
              <a:rPr lang="de-DE" dirty="0" err="1" smtClean="0"/>
              <a:t>Ländl</a:t>
            </a:r>
            <a:r>
              <a:rPr lang="de-DE" dirty="0" smtClean="0"/>
              <a:t>. Portugal/Porto bis 3,2% Prävalenz</a:t>
            </a:r>
          </a:p>
        </p:txBody>
      </p:sp>
    </p:spTree>
    <p:extLst>
      <p:ext uri="{BB962C8B-B14F-4D97-AF65-F5344CB8AC3E}">
        <p14:creationId xmlns:p14="http://schemas.microsoft.com/office/powerpoint/2010/main" val="102973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1pPr>
            <a:lvl2pPr marL="742950" indent="-28575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2pPr>
            <a:lvl3pPr marL="11430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3pPr>
            <a:lvl4pPr marL="16002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4pPr>
            <a:lvl5pPr marL="2057400" indent="-228600"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ymbol" panose="05050102010706020507" pitchFamily="18" charset="2"/>
              </a:defRPr>
            </a:lvl9pPr>
          </a:lstStyle>
          <a:p>
            <a:fld id="{8DB4C05E-E5C6-4654-9D46-61C4C5726C01}" type="slidenum">
              <a:rPr lang="de-DE" altLang="en-US">
                <a:latin typeface="Times" panose="02020603050405020304" pitchFamily="18" charset="0"/>
              </a:rPr>
              <a:pPr/>
              <a:t>5</a:t>
            </a:fld>
            <a:endParaRPr lang="de-DE" altLang="en-US">
              <a:latin typeface="Times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88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4EE7DDD-0184-4264-9265-E48DBB3D1CEB}" type="slidenum">
              <a:rPr lang="en-GB" smtClean="0">
                <a:latin typeface="Times New Roman" pitchFamily="18" charset="0"/>
              </a:rPr>
              <a:pPr eaLnBrk="1" hangingPunct="1"/>
              <a:t>22</a:t>
            </a:fld>
            <a:endParaRPr lang="en-GB" smtClean="0">
              <a:latin typeface="Times New Roman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mtClean="0"/>
              <a:t>Up to six miilion people form endemic countries in Africa may suffer form epilepsy. The numbers in Latin America and Asia are less clear!</a:t>
            </a:r>
          </a:p>
        </p:txBody>
      </p:sp>
    </p:spTree>
    <p:extLst>
      <p:ext uri="{BB962C8B-B14F-4D97-AF65-F5344CB8AC3E}">
        <p14:creationId xmlns:p14="http://schemas.microsoft.com/office/powerpoint/2010/main" val="170698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5939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7A29973-532F-4F60-9635-D6DB2D03A23C}" type="slidenum">
              <a:rPr lang="de-DE" smtClean="0"/>
              <a:pPr eaLnBrk="1" hangingPunct="1"/>
              <a:t>24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76075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  <p:sp>
        <p:nvSpPr>
          <p:cNvPr id="61444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5AB6E2-9E55-4FE3-88A0-FE86447F6652}" type="slidenum">
              <a:rPr lang="de-DE" smtClean="0"/>
              <a:pPr eaLnBrk="1" hangingPunct="1"/>
              <a:t>25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313800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de-DE" smtClean="0">
              <a:sym typeface="Wingdings 3" pitchFamily="18" charset="2"/>
            </a:endParaRPr>
          </a:p>
          <a:p>
            <a:endParaRPr lang="de-DE" smtClean="0"/>
          </a:p>
        </p:txBody>
      </p:sp>
      <p:sp>
        <p:nvSpPr>
          <p:cNvPr id="747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A7ECBA9-B5F8-455D-AD3E-A0F88688F125}" type="slidenum">
              <a:rPr lang="de-DE" smtClean="0"/>
              <a:pPr eaLnBrk="1" hangingPunct="1"/>
              <a:t>39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990442296"/>
      </p:ext>
    </p:extLst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88D1C-EBAD-4542-86F2-997369DA298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93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40FFA-A676-412A-A92A-174BF28B9CC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135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8D002-D464-4E5A-BE78-5D3F1224524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949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5ACFD-A6D9-4031-A1FA-03FA7B8790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95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55364-4240-4208-8B81-F6B55182979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2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0C832-CA72-4476-85B8-CE868304346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53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42695-B56F-4504-AF9F-6FDBBC27F68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1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4A313-BCA7-48F5-95F9-6DA38B299DB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9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4CFAB-1818-410B-8C31-1D65A36D6FE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60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49701-5B32-46BF-A587-5789903B78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653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E3DB8-A7CE-4820-AFA0-F0E1B42154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45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4CBA8-E9CB-49DB-BF88-4123B9DF7B9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037709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0091045-5317-46A9-A2BF-CAA94E6DDA0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jpe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0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04.jpeg" Type="http://schemas.openxmlformats.org/officeDocument/2006/relationships/image"/></Relationships>
</file>

<file path=ppt/slides/_rels/slide10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05.jpeg" Type="http://schemas.openxmlformats.org/officeDocument/2006/relationships/image"/></Relationships>
</file>

<file path=ppt/slides/_rels/slide102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0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06.jpeg" Type="http://schemas.openxmlformats.org/officeDocument/2006/relationships/image"/></Relationships>
</file>

<file path=ppt/slides/_rels/slide10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07.jpeg" Type="http://schemas.openxmlformats.org/officeDocument/2006/relationships/image"/></Relationships>
</file>

<file path=ppt/slides/_rels/slide10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08.jpeg" Type="http://schemas.openxmlformats.org/officeDocument/2006/relationships/image"/></Relationships>
</file>

<file path=ppt/slides/_rels/slide10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09.jpeg" Type="http://schemas.openxmlformats.org/officeDocument/2006/relationships/image"/><Relationship Id="rId4" Target="../media/image110.jpeg" Type="http://schemas.openxmlformats.org/officeDocument/2006/relationships/image"/></Relationships>
</file>

<file path=ppt/slides/_rels/slide10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08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1.jpeg" Type="http://schemas.openxmlformats.org/officeDocument/2006/relationships/image"/></Relationships>
</file>

<file path=ppt/slides/_rels/slide109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2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1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3.jpeg" Type="http://schemas.openxmlformats.org/officeDocument/2006/relationships/image"/></Relationships>
</file>

<file path=ppt/slides/_rels/slide11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4.jpeg" Type="http://schemas.openxmlformats.org/officeDocument/2006/relationships/image"/></Relationships>
</file>

<file path=ppt/slides/_rels/slide112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5.jpeg" Type="http://schemas.openxmlformats.org/officeDocument/2006/relationships/image"/></Relationships>
</file>

<file path=ppt/slides/_rels/slide11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6.jpeg" Type="http://schemas.openxmlformats.org/officeDocument/2006/relationships/image"/></Relationships>
</file>

<file path=ppt/slides/_rels/slide11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7.jpeg" Type="http://schemas.openxmlformats.org/officeDocument/2006/relationships/image"/></Relationships>
</file>

<file path=ppt/slides/_rels/slide11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8.jpeg" Type="http://schemas.openxmlformats.org/officeDocument/2006/relationships/image"/></Relationships>
</file>

<file path=ppt/slides/_rels/slide11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19.jpeg" Type="http://schemas.openxmlformats.org/officeDocument/2006/relationships/image"/></Relationships>
</file>

<file path=ppt/slides/_rels/slide11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20.jpeg" Type="http://schemas.openxmlformats.org/officeDocument/2006/relationships/image"/></Relationships>
</file>

<file path=ppt/slides/_rels/slide118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19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21.jpeg" Type="http://schemas.openxmlformats.org/officeDocument/2006/relationships/image"/><Relationship Id="rId3" Target="../media/image12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2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23.jpeg" Type="http://schemas.openxmlformats.org/officeDocument/2006/relationships/image"/></Relationships>
</file>

<file path=ppt/slides/_rels/slide12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24.jpeg" Type="http://schemas.openxmlformats.org/officeDocument/2006/relationships/image"/></Relationships>
</file>

<file path=ppt/slides/_rels/slide122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25.png" Type="http://schemas.openxmlformats.org/officeDocument/2006/relationships/image"/></Relationships>
</file>

<file path=ppt/slides/_rels/slide12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2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26.jpeg" Type="http://schemas.openxmlformats.org/officeDocument/2006/relationships/image"/></Relationships>
</file>

<file path=ppt/slides/_rels/slide1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7.jpeg" Type="http://schemas.openxmlformats.org/officeDocument/2006/relationships/image"/></Relationships>
</file>

<file path=ppt/slides/_rels/slide12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28.jpeg" Type="http://schemas.openxmlformats.org/officeDocument/2006/relationships/image"/></Relationships>
</file>

<file path=ppt/slides/_rels/slide12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29.jpeg" Type="http://schemas.openxmlformats.org/officeDocument/2006/relationships/image"/></Relationships>
</file>

<file path=ppt/slides/_rels/slide128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30.jpeg" Type="http://schemas.openxmlformats.org/officeDocument/2006/relationships/image"/></Relationships>
</file>

<file path=ppt/slides/_rels/slide129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3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3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1.jpeg" Type="http://schemas.openxmlformats.org/officeDocument/2006/relationships/image"/></Relationships>
</file>

<file path=ppt/slides/_rels/slide132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2.jpeg" Type="http://schemas.openxmlformats.org/officeDocument/2006/relationships/image"/></Relationships>
</file>

<file path=ppt/slides/_rels/slide13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3.jpeg" Type="http://schemas.openxmlformats.org/officeDocument/2006/relationships/image"/></Relationships>
</file>

<file path=ppt/slides/_rels/slide13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4.jpeg" Type="http://schemas.openxmlformats.org/officeDocument/2006/relationships/image"/></Relationships>
</file>

<file path=ppt/slides/_rels/slide13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35.jpeg" Type="http://schemas.openxmlformats.org/officeDocument/2006/relationships/image"/></Relationships>
</file>

<file path=ppt/slides/_rels/slide13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6.jpeg" Type="http://schemas.openxmlformats.org/officeDocument/2006/relationships/image"/></Relationships>
</file>

<file path=ppt/slides/_rels/slide13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37.jpeg" Type="http://schemas.openxmlformats.org/officeDocument/2006/relationships/image"/></Relationships>
</file>

<file path=ppt/slides/_rels/slide138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8.jpeg" Type="http://schemas.openxmlformats.org/officeDocument/2006/relationships/image"/></Relationships>
</file>

<file path=ppt/slides/_rels/slide139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39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9.emf" Type="http://schemas.openxmlformats.org/officeDocument/2006/relationships/image"/></Relationships>
</file>

<file path=ppt/slides/_rels/slide14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40.jpeg" Type="http://schemas.openxmlformats.org/officeDocument/2006/relationships/image"/></Relationships>
</file>

<file path=ppt/slides/_rels/slide14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41.jpeg" Type="http://schemas.openxmlformats.org/officeDocument/2006/relationships/image"/></Relationships>
</file>

<file path=ppt/slides/_rels/slide142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142.jpeg" Type="http://schemas.openxmlformats.org/officeDocument/2006/relationships/image"/></Relationships>
</file>

<file path=ppt/slides/_rels/slide14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43.jpeg" Type="http://schemas.openxmlformats.org/officeDocument/2006/relationships/image"/><Relationship Id="rId4" Target="../media/image144.jpeg" Type="http://schemas.openxmlformats.org/officeDocument/2006/relationships/image"/></Relationships>
</file>

<file path=ppt/slides/_rels/slide14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45.jpeg" Type="http://schemas.openxmlformats.org/officeDocument/2006/relationships/image"/></Relationships>
</file>

<file path=ppt/slides/_rels/slide14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146.jpeg" Type="http://schemas.openxmlformats.org/officeDocument/2006/relationships/image"/></Relationships>
</file>

<file path=ppt/slides/_rels/slide14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147.jpeg" Type="http://schemas.openxmlformats.org/officeDocument/2006/relationships/image"/></Relationships>
</file>

<file path=ppt/slides/_rels/slide14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148.jpeg" Type="http://schemas.openxmlformats.org/officeDocument/2006/relationships/image"/></Relationships>
</file>

<file path=ppt/slides/_rels/slide148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49.jpeg" Type="http://schemas.openxmlformats.org/officeDocument/2006/relationships/image"/></Relationships>
</file>

<file path=ppt/slides/_rels/slide149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5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150.jpeg" Type="http://schemas.openxmlformats.org/officeDocument/2006/relationships/image"/></Relationships>
</file>

<file path=ppt/slides/_rels/slide15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51.jpeg" Type="http://schemas.openxmlformats.org/officeDocument/2006/relationships/image"/></Relationships>
</file>

<file path=ppt/slides/_rels/slide152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5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15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8.xml" Type="http://schemas.openxmlformats.org/officeDocument/2006/relationships/notesSlide"/><Relationship Id="rId3" Target="../media/image152.jpeg" Type="http://schemas.openxmlformats.org/officeDocument/2006/relationships/image"/></Relationships>
</file>

<file path=ppt/slides/_rels/slide15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5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39.xml" Type="http://schemas.openxmlformats.org/officeDocument/2006/relationships/notesSlide"/><Relationship Id="rId3" Target="../media/image153.jpeg" Type="http://schemas.openxmlformats.org/officeDocument/2006/relationships/image"/></Relationships>
</file>

<file path=ppt/slides/_rels/slide15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54.jpeg" Type="http://schemas.openxmlformats.org/officeDocument/2006/relationships/image"/></Relationships>
</file>

<file path=ppt/slides/_rels/slide158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59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55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40.xml" Type="http://schemas.openxmlformats.org/officeDocument/2006/relationships/notesSlide"/><Relationship Id="rId3" Target="../media/image156.jpeg" Type="http://schemas.openxmlformats.org/officeDocument/2006/relationships/image"/></Relationships>
</file>

<file path=ppt/slides/_rels/slide16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41.xml" Type="http://schemas.openxmlformats.org/officeDocument/2006/relationships/notesSlide"/><Relationship Id="rId3" Target="../media/image157.jpeg" Type="http://schemas.openxmlformats.org/officeDocument/2006/relationships/image"/></Relationships>
</file>

<file path=ppt/slides/_rels/slide162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58.jpeg" Type="http://schemas.openxmlformats.org/officeDocument/2006/relationships/image"/></Relationships>
</file>

<file path=ppt/slides/_rels/slide16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59.jpeg" Type="http://schemas.openxmlformats.org/officeDocument/2006/relationships/image"/></Relationships>
</file>

<file path=ppt/slides/_rels/slide16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6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0.jpeg" Type="http://schemas.openxmlformats.org/officeDocument/2006/relationships/image"/></Relationships>
</file>

<file path=ppt/slides/_rels/slide16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1.jpeg" Type="http://schemas.openxmlformats.org/officeDocument/2006/relationships/image"/></Relationships>
</file>

<file path=ppt/slides/_rels/slide16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42.xml" Type="http://schemas.openxmlformats.org/officeDocument/2006/relationships/notesSlide"/><Relationship Id="rId3" Target="../media/image162.jpeg" Type="http://schemas.openxmlformats.org/officeDocument/2006/relationships/image"/></Relationships>
</file>

<file path=ppt/slides/_rels/slide168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3.jpeg" Type="http://schemas.openxmlformats.org/officeDocument/2006/relationships/image"/></Relationships>
</file>

<file path=ppt/slides/_rels/slide169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4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7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5.jpeg" Type="http://schemas.openxmlformats.org/officeDocument/2006/relationships/image"/></Relationships>
</file>

<file path=ppt/slides/_rels/slide17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6.jpeg" Type="http://schemas.openxmlformats.org/officeDocument/2006/relationships/image"/></Relationships>
</file>

<file path=ppt/slides/_rels/slide172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7.jpeg" Type="http://schemas.openxmlformats.org/officeDocument/2006/relationships/image"/></Relationships>
</file>

<file path=ppt/slides/_rels/slide17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68.jpeg" Type="http://schemas.openxmlformats.org/officeDocument/2006/relationships/image"/></Relationships>
</file>

<file path=ppt/slides/_rels/slide17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43.xml" Type="http://schemas.openxmlformats.org/officeDocument/2006/relationships/notesSlide"/><Relationship Id="rId3" Target="../media/image169.jpeg" Type="http://schemas.openxmlformats.org/officeDocument/2006/relationships/image"/></Relationships>
</file>

<file path=ppt/slides/_rels/slide17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70.jpeg" Type="http://schemas.openxmlformats.org/officeDocument/2006/relationships/image"/></Relationships>
</file>

<file path=ppt/slides/_rels/slide17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7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1.png" Type="http://schemas.openxmlformats.org/officeDocument/2006/relationships/image"/></Relationships>
</file>

<file path=ppt/slides/_rels/slide17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2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18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3.jpeg" Type="http://schemas.openxmlformats.org/officeDocument/2006/relationships/image"/></Relationships>
</file>

<file path=ppt/slides/_rels/slide18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4.jpeg" Type="http://schemas.openxmlformats.org/officeDocument/2006/relationships/image"/></Relationships>
</file>

<file path=ppt/slides/_rels/slide18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5.jpeg" Type="http://schemas.openxmlformats.org/officeDocument/2006/relationships/image"/></Relationships>
</file>

<file path=ppt/slides/_rels/slide18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6.jpeg" Type="http://schemas.openxmlformats.org/officeDocument/2006/relationships/image"/></Relationships>
</file>

<file path=ppt/slides/_rels/slide18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7.jpeg" Type="http://schemas.openxmlformats.org/officeDocument/2006/relationships/image"/></Relationships>
</file>

<file path=ppt/slides/_rels/slide18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8.jpeg" Type="http://schemas.openxmlformats.org/officeDocument/2006/relationships/image"/></Relationships>
</file>

<file path=ppt/slides/_rels/slide18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9.jpeg" Type="http://schemas.openxmlformats.org/officeDocument/2006/relationships/image"/></Relationships>
</file>

<file path=ppt/slides/_rels/slide18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0.jpeg" Type="http://schemas.openxmlformats.org/officeDocument/2006/relationships/image"/></Relationships>
</file>

<file path=ppt/slides/_rels/slide18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9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2.jpeg" Type="http://schemas.openxmlformats.org/officeDocument/2006/relationships/image"/></Relationships>
</file>

<file path=ppt/slides/_rels/slide19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3.jpeg" Type="http://schemas.openxmlformats.org/officeDocument/2006/relationships/image"/></Relationships>
</file>

<file path=ppt/slides/_rels/slide19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4.jpeg" Type="http://schemas.openxmlformats.org/officeDocument/2006/relationships/image"/></Relationships>
</file>

<file path=ppt/slides/_rels/slide19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5.jpeg" Type="http://schemas.openxmlformats.org/officeDocument/2006/relationships/image"/></Relationships>
</file>

<file path=ppt/slides/_rels/slide19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6.jpeg" Type="http://schemas.openxmlformats.org/officeDocument/2006/relationships/image"/></Relationships>
</file>

<file path=ppt/slides/_rels/slide19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7.jpeg" Type="http://schemas.openxmlformats.org/officeDocument/2006/relationships/image"/></Relationships>
</file>

<file path=ppt/slides/_rels/slide19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8.jpeg" Type="http://schemas.openxmlformats.org/officeDocument/2006/relationships/image"/></Relationships>
</file>

<file path=ppt/slides/_rels/slide19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20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0.png" Type="http://schemas.openxmlformats.org/officeDocument/2006/relationships/image"/></Relationships>
</file>

<file path=ppt/slides/_rels/slide20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1.png" Type="http://schemas.openxmlformats.org/officeDocument/2006/relationships/image"/><Relationship Id="rId3" Target="../media/image192.png" Type="http://schemas.openxmlformats.org/officeDocument/2006/relationships/image"/></Relationships>
</file>

<file path=ppt/slides/_rels/slide20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3.jpeg" Type="http://schemas.openxmlformats.org/officeDocument/2006/relationships/image"/></Relationships>
</file>

<file path=ppt/slides/_rels/slide20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4.jpeg" Type="http://schemas.openxmlformats.org/officeDocument/2006/relationships/image"/></Relationships>
</file>

<file path=ppt/slides/_rels/slide20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5.png" Type="http://schemas.openxmlformats.org/officeDocument/2006/relationships/image"/></Relationships>
</file>

<file path=ppt/slides/_rels/slide20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6.jpeg" Type="http://schemas.openxmlformats.org/officeDocument/2006/relationships/image"/></Relationships>
</file>

<file path=ppt/slides/_rels/slide20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7.jpeg" Type="http://schemas.openxmlformats.org/officeDocument/2006/relationships/image"/></Relationships>
</file>

<file path=ppt/slides/_rels/slide20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8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9.jpeg" Type="http://schemas.openxmlformats.org/officeDocument/2006/relationships/image"/></Relationships>
</file>

<file path=ppt/slides/_rels/slide2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0.jpeg" Type="http://schemas.openxmlformats.org/officeDocument/2006/relationships/image"/></Relationships>
</file>

<file path=ppt/slides/_rels/slide2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1.jpeg" Type="http://schemas.openxmlformats.org/officeDocument/2006/relationships/image"/></Relationships>
</file>

<file path=ppt/slides/_rels/slide2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2.jpeg" Type="http://schemas.openxmlformats.org/officeDocument/2006/relationships/image"/></Relationships>
</file>

<file path=ppt/slides/_rels/slide2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3.jpeg" Type="http://schemas.openxmlformats.org/officeDocument/2006/relationships/image"/></Relationships>
</file>

<file path=ppt/slides/_rels/slide2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4.jpeg" Type="http://schemas.openxmlformats.org/officeDocument/2006/relationships/image"/></Relationships>
</file>

<file path=ppt/slides/_rels/slide2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5.jpeg" Type="http://schemas.openxmlformats.org/officeDocument/2006/relationships/image"/></Relationships>
</file>

<file path=ppt/slides/_rels/slide2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6.jpeg" Type="http://schemas.openxmlformats.org/officeDocument/2006/relationships/image"/></Relationships>
</file>

<file path=ppt/slides/_rels/slide2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7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3.png" Type="http://schemas.openxmlformats.org/officeDocument/2006/relationships/image"/></Relationships>
</file>

<file path=ppt/slides/_rels/slide2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8.jpeg" Type="http://schemas.openxmlformats.org/officeDocument/2006/relationships/image"/></Relationships>
</file>

<file path=ppt/slides/_rels/slide2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9.jpeg" Type="http://schemas.openxmlformats.org/officeDocument/2006/relationships/image"/></Relationships>
</file>

<file path=ppt/slides/_rels/slide2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0.jpeg" Type="http://schemas.openxmlformats.org/officeDocument/2006/relationships/image"/></Relationships>
</file>

<file path=ppt/slides/_rels/slide2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1.png" Type="http://schemas.openxmlformats.org/officeDocument/2006/relationships/image"/></Relationships>
</file>

<file path=ppt/slides/_rels/slide2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2.png" Type="http://schemas.openxmlformats.org/officeDocument/2006/relationships/image"/><Relationship Id="rId3" Target="../media/image213.png" Type="http://schemas.openxmlformats.org/officeDocument/2006/relationships/image"/></Relationships>
</file>

<file path=ppt/slides/_rels/slide2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25.xml.rels><?xml version="1.0" encoding="UTF-8" standalone="no"?><Relationships xmlns="http://schemas.openxmlformats.org/package/2006/relationships"><Relationship Id="rId1" Target="../drawings/vmlDrawing2.vml" Type="http://schemas.openxmlformats.org/officeDocument/2006/relationships/vmlDrawing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Relationship Id="rId4" Target="../embeddings/oleObject2.bin" Type="http://schemas.openxmlformats.org/officeDocument/2006/relationships/oleObject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drawings/vmlDrawing1.vml" Type="http://schemas.openxmlformats.org/officeDocument/2006/relationships/vmlDrawing"/><Relationship Id="rId2" Target="../slideLayouts/slideLayout7.xml" Type="http://schemas.openxmlformats.org/officeDocument/2006/relationships/slideLayout"/><Relationship Id="rId3" Target="../notesSlides/notesSlide3.xml" Type="http://schemas.openxmlformats.org/officeDocument/2006/relationships/notesSlide"/><Relationship Id="rId4" Target="../embeddings/oleObject1.bin" Type="http://schemas.openxmlformats.org/officeDocument/2006/relationships/oleObject"/><Relationship Id="rId5" Target="../media/image9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37.xml.rels><?xml version="1.0" encoding="UTF-8" standalone="no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jpe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39.xml.rels><?xml version="1.0" encoding="UTF-8" standalone="no"?>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7.jpeg" Type="http://schemas.openxmlformats.org/officeDocument/2006/relationships/image"/><Relationship Id="rId4" Target="../media/image4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4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9.jpe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/Relationships>
</file>

<file path=ppt/slides/_rels/slide5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/Relationships>
</file>

<file path=ppt/slides/_rels/slide5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/Relationships>
</file>

<file path=ppt/slides/_rels/slide5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5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/Relationships>
</file>

<file path=ppt/slides/_rels/slide6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/Relationships>
</file>

<file path=ppt/slides/_rels/slide6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/Relationships>
</file>

<file path=ppt/slides/_rels/slide6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/Relationships>
</file>

<file path=ppt/slides/_rels/slide6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/Relationships>
</file>

<file path=ppt/slides/_rels/slide6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/Relationships>
</file>

<file path=ppt/slides/_rels/slide6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jpeg" Type="http://schemas.openxmlformats.org/officeDocument/2006/relationships/image"/></Relationships>
</file>

<file path=ppt/slides/_rels/slide6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/Relationships>
</file>

<file path=ppt/slides/_rels/slide6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jpeg" Type="http://schemas.openxmlformats.org/officeDocument/2006/relationships/image"/></Relationships>
</file>

<file path=ppt/slides/_rels/slide7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/Relationships>
</file>

<file path=ppt/slides/_rels/slide7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/Relationships>
</file>

<file path=ppt/slides/_rels/slide7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/Relationships>
</file>

<file path=ppt/slides/_rels/slide7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/Relationships>
</file>

<file path=ppt/slides/_rels/slide7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jpeg" Type="http://schemas.openxmlformats.org/officeDocument/2006/relationships/image"/></Relationships>
</file>

<file path=ppt/slides/_rels/slide7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jpeg" Type="http://schemas.openxmlformats.org/officeDocument/2006/relationships/image"/></Relationships>
</file>

<file path=ppt/slides/_rels/slide7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79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82.jpeg" Type="http://schemas.openxmlformats.org/officeDocument/2006/relationships/image"/><Relationship Id="rId3" Target="../media/image83.jpeg" Type="http://schemas.openxmlformats.org/officeDocument/2006/relationships/image"/><Relationship Id="rId4" Target="../media/image8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0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media/image85.jpeg" Type="http://schemas.openxmlformats.org/officeDocument/2006/relationships/image"/></Relationships>
</file>

<file path=ppt/slides/_rels/slide81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86.jpeg" Type="http://schemas.openxmlformats.org/officeDocument/2006/relationships/image"/><Relationship Id="rId4" Target="../media/image87.jpeg" Type="http://schemas.openxmlformats.org/officeDocument/2006/relationships/image"/></Relationships>
</file>

<file path=ppt/slides/_rels/slide8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jpeg" Type="http://schemas.openxmlformats.org/officeDocument/2006/relationships/image"/></Relationships>
</file>

<file path=ppt/slides/_rels/slide8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jpeg" Type="http://schemas.openxmlformats.org/officeDocument/2006/relationships/image"/></Relationships>
</file>

<file path=ppt/slides/_rels/slide8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jpeg" Type="http://schemas.openxmlformats.org/officeDocument/2006/relationships/image"/></Relationships>
</file>

<file path=ppt/slides/_rels/slide8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jpeg" Type="http://schemas.openxmlformats.org/officeDocument/2006/relationships/image"/></Relationships>
</file>

<file path=ppt/slides/_rels/slide8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jpeg" Type="http://schemas.openxmlformats.org/officeDocument/2006/relationships/image"/></Relationships>
</file>

<file path=ppt/slides/_rels/slide8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JPG" Type="http://schemas.openxmlformats.org/officeDocument/2006/relationships/image"/><Relationship Id="rId3" Target="../media/image94.JPG" Type="http://schemas.openxmlformats.org/officeDocument/2006/relationships/image"/></Relationships>
</file>

<file path=ppt/slides/_rels/slide89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9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90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9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JPG" Type="http://schemas.openxmlformats.org/officeDocument/2006/relationships/image"/><Relationship Id="rId3" Target="../media/image97.JPG" Type="http://schemas.openxmlformats.org/officeDocument/2006/relationships/image"/></Relationships>
</file>

<file path=ppt/slides/_rels/slide9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3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94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98.jpeg" Type="http://schemas.openxmlformats.org/officeDocument/2006/relationships/image"/></Relationships>
</file>

<file path=ppt/slides/_rels/slide95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99.jpeg" Type="http://schemas.openxmlformats.org/officeDocument/2006/relationships/image"/></Relationships>
</file>

<file path=ppt/slides/_rels/slide96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00.jpeg" Type="http://schemas.openxmlformats.org/officeDocument/2006/relationships/image"/></Relationships>
</file>

<file path=ppt/slides/_rels/slide97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01.jpeg" Type="http://schemas.openxmlformats.org/officeDocument/2006/relationships/image"/></Relationships>
</file>

<file path=ppt/slides/_rels/slide98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02.jpeg" Type="http://schemas.openxmlformats.org/officeDocument/2006/relationships/image"/></Relationships>
</file>

<file path=ppt/slides/_rels/slide99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03.jpe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39750" y="5085184"/>
            <a:ext cx="8128000" cy="1079500"/>
          </a:xfrm>
          <a:prstGeom prst="rect">
            <a:avLst/>
          </a:prstGeom>
        </p:spPr>
        <p:txBody>
          <a:bodyPr/>
          <a:lstStyle/>
          <a:p>
            <a:pPr algn="ctr" indent="-342900" marL="342900">
              <a:lnSpc>
                <a:spcPct val="80000"/>
              </a:lnSpc>
              <a:spcBef>
                <a:spcPct val="20000"/>
              </a:spcBef>
              <a:defRPr/>
            </a:pPr>
            <a:r>
              <a:rPr dirty="0" kern="0" lang="de-DE" smtClean="0" sz="2000">
                <a:latin charset="0" pitchFamily="34" typeface="Calibri"/>
                <a:cs charset="0" pitchFamily="34" typeface="Calibri"/>
              </a:rPr>
              <a:t>Prof.</a:t>
            </a:r>
            <a:r>
              <a:rPr dirty="0" kern="0" lang="de-DE" sz="2000">
                <a:latin charset="0" pitchFamily="34" typeface="Calibri"/>
                <a:cs charset="0" pitchFamily="34" typeface="Calibri"/>
              </a:rPr>
              <a:t>Dr. med. Clarissa Prazeres there</a:t>
            </a:r>
            <a:r>
              <a:rPr dirty="0" kern="0" lang="de-DE" smtClean="0" sz="2000">
                <a:latin charset="0" pitchFamily="34" typeface="Calibri"/>
                <a:cs charset="0" pitchFamily="34" typeface="Calibri"/>
              </a:rPr>
              <a:t>Costa</a:t>
            </a:r>
          </a:p>
          <a:p>
            <a:pPr algn="ctr" indent="-342900" marL="342900">
              <a:lnSpc>
                <a:spcPct val="80000"/>
              </a:lnSpc>
              <a:spcBef>
                <a:spcPct val="20000"/>
              </a:spcBef>
              <a:defRPr/>
            </a:pPr>
            <a:r>
              <a:rPr dirty="0" kern="0" lang="de-DE" smtClean="0" sz="2000">
                <a:latin charset="0" pitchFamily="34" typeface="Calibri"/>
                <a:cs charset="0" pitchFamily="34" typeface="Calibri"/>
              </a:rPr>
              <a:t>Institute of Medical Microbiology, Immunology and Hygiene</a:t>
            </a:r>
            <a:endParaRPr dirty="0" kern="0" lang="de-DE" sz="2000">
              <a:latin charset="0" pitchFamily="34" typeface="Calibri"/>
              <a:cs charset="0" pitchFamily="34" typeface="Calibri"/>
            </a:endParaRPr>
          </a:p>
          <a:p>
            <a:pPr algn="ctr" indent="-342900" marL="342900">
              <a:lnSpc>
                <a:spcPct val="80000"/>
              </a:lnSpc>
              <a:spcBef>
                <a:spcPct val="20000"/>
              </a:spcBef>
              <a:defRPr/>
            </a:pPr>
            <a:r>
              <a:rPr dirty="0" kern="0" lang="de-DE" smtClean="0" sz="2000">
                <a:latin charset="0" pitchFamily="34" typeface="Calibri"/>
                <a:cs charset="0" pitchFamily="34" typeface="Calibri"/>
              </a:rPr>
              <a:t>clarissa.dacosta@tum.de</a:t>
            </a:r>
            <a:endParaRPr dirty="0" kern="0" lang="de-DE" sz="2000">
              <a:latin charset="0" pitchFamily="34" typeface="Calibri"/>
              <a:cs charset="0" pitchFamily="34" typeface="Calibri"/>
            </a:endParaRPr>
          </a:p>
        </p:txBody>
      </p:sp>
      <p:sp>
        <p:nvSpPr>
          <p:cNvPr id="4099" name="Textfeld 3"/>
          <p:cNvSpPr txBox="1">
            <a:spLocks noChangeArrowheads="1"/>
          </p:cNvSpPr>
          <p:nvPr/>
        </p:nvSpPr>
        <p:spPr bwMode="auto">
          <a:xfrm>
            <a:off x="355278" y="859359"/>
            <a:ext cx="849694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b="1" dirty="0" lang="de-DE" smtClean="0" sz="4400">
                <a:solidFill>
                  <a:srgbClr val="000066"/>
                </a:solidFill>
                <a:latin charset="0" pitchFamily="34" typeface="Calibri"/>
              </a:rPr>
              <a:t>Helminthology</a:t>
            </a:r>
            <a:endParaRPr b="1" dirty="0" lang="de-DE" sz="4400">
              <a:solidFill>
                <a:srgbClr val="000066"/>
              </a:solidFill>
              <a:latin charset="0" pitchFamily="34" typeface="Calibri"/>
            </a:endParaRPr>
          </a:p>
        </p:txBody>
      </p:sp>
      <p:pic>
        <p:nvPicPr>
          <p:cNvPr descr="Institutsloge" id="4" name="Picture 8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2411760" y="4437112"/>
            <a:ext cx="504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rrowheads="1" noChangeAspect="1"/>
          </p:cNvPicPr>
          <p:nvPr/>
        </p:nvPicPr>
        <p:blipFill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114" y="4365104"/>
            <a:ext cx="1371142" cy="47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descr="Grafik1" id="7" name="Picture 4"/>
          <p:cNvPicPr>
            <a:picLocks noChangeArrowheads="1" noChangeAspect="1"/>
          </p:cNvPicPr>
          <p:nvPr/>
        </p:nvPicPr>
        <p:blipFill>
          <a:blip cstate="print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82" y="1988840"/>
            <a:ext cx="2880370" cy="20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descr="Grafik1" id="9" name="Picture 4"/>
          <p:cNvPicPr>
            <a:picLocks noChangeArrowheads="1" noChangeAspect="1"/>
          </p:cNvPicPr>
          <p:nvPr/>
        </p:nvPicPr>
        <p:blipFill>
          <a:blip cstate="print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798" y="1988840"/>
            <a:ext cx="2905546" cy="20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93762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6386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609600"/>
            <a:ext cx="3890963" cy="586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13314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2057400" y="609600"/>
            <a:ext cx="4752975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0396377"/>
      </p:ext>
    </p:extLst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16386" name="Picture 2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066800" y="1143000"/>
            <a:ext cx="7162800" cy="46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1334438"/>
      </p:ext>
    </p:extLst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476672"/>
            <a:ext cx="7772400" cy="1143000"/>
          </a:xfrm>
        </p:spPr>
        <p:txBody>
          <a:bodyPr/>
          <a:lstStyle/>
          <a:p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Pathogenesis and immunology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5516" y="1916832"/>
            <a:ext cx="8712968" cy="4114800"/>
          </a:xfrm>
        </p:spPr>
        <p:txBody>
          <a:bodyPr/>
          <a:lstStyle/>
          <a:p>
            <a:r>
              <a:rPr dirty="0" lang="de-DE" smtClean="0" sz="2000">
                <a:latin charset="0" panose="020F0502020204030204" pitchFamily="34" typeface="Calibri"/>
              </a:rPr>
              <a:t>(dying) adult worms: ADCC (antibody-dependent cellular cytotoxicity response) with</a:t>
            </a:r>
            <a:r>
              <a:rPr dirty="0" err="1" lang="de-DE" smtClean="0" sz="2000">
                <a:latin charset="0" panose="020F0502020204030204" pitchFamily="34" typeface="Calibri"/>
              </a:rPr>
              <a:t>eosinophils</a:t>
            </a:r>
            <a:r>
              <a:rPr dirty="0" lang="de-DE" smtClean="0" sz="2000">
                <a:latin charset="0" panose="020F0502020204030204" pitchFamily="34" typeface="Calibri"/>
              </a:rPr>
              <a:t>and macrophages</a:t>
            </a:r>
          </a:p>
          <a:p>
            <a:r>
              <a:rPr dirty="0" lang="de-DE" smtClean="0" sz="2000">
                <a:latin charset="0" panose="020F0502020204030204" pitchFamily="34" typeface="Calibri"/>
              </a:rPr>
              <a:t>Pathology: necrosis, inflammation, granulomas, giant cells; Worm remains</a:t>
            </a:r>
            <a:r>
              <a:rPr dirty="0" err="1" lang="de-DE" smtClean="0" sz="2000">
                <a:latin charset="0" panose="020F0502020204030204" pitchFamily="34" typeface="Calibri"/>
              </a:rPr>
              <a:t>phagozytiert</a:t>
            </a:r>
            <a:r>
              <a:rPr dirty="0" lang="de-DE" smtClean="0" sz="2000">
                <a:latin charset="0" panose="020F0502020204030204" pitchFamily="34" typeface="Calibri"/>
              </a:rPr>
              <a:t>or calcify</a:t>
            </a:r>
          </a:p>
          <a:p>
            <a:r>
              <a:rPr b="1" dirty="0" err="1" lang="de-DE" smtClean="0" sz="2000">
                <a:latin charset="0" panose="020F0502020204030204" pitchFamily="34" typeface="Calibri"/>
              </a:rPr>
              <a:t>endosymbionts</a:t>
            </a:r>
            <a:r>
              <a:rPr dirty="0" lang="de-DE" smtClean="0" sz="2000">
                <a:latin charset="0" panose="020F0502020204030204" pitchFamily="34" typeface="Calibri"/>
              </a:rPr>
              <a:t>:</a:t>
            </a:r>
            <a:r>
              <a:rPr dirty="0" err="1" lang="de-DE" smtClean="0" sz="2000">
                <a:latin charset="0" panose="020F0502020204030204" pitchFamily="34" typeface="Calibri"/>
              </a:rPr>
              <a:t>Wolbachia</a:t>
            </a:r>
            <a:r>
              <a:rPr dirty="0" lang="de-DE" smtClean="0" sz="2000">
                <a:latin charset="0" panose="020F0502020204030204" pitchFamily="34" typeface="Calibri"/>
              </a:rPr>
              <a:t>(Bacteria) stimulate that</a:t>
            </a:r>
            <a:r>
              <a:rPr dirty="0" err="1" lang="de-DE" smtClean="0" sz="2000">
                <a:latin charset="0" panose="020F0502020204030204" pitchFamily="34" typeface="Calibri"/>
              </a:rPr>
              <a:t>innate</a:t>
            </a:r>
            <a:r>
              <a:rPr dirty="0" lang="de-DE" smtClean="0" sz="2000">
                <a:latin charset="0" panose="020F0502020204030204" pitchFamily="34" typeface="Calibri"/>
              </a:rPr>
              <a:t>Immune system and promote the (lymph)</a:t>
            </a:r>
            <a:r>
              <a:rPr dirty="0" err="1" lang="de-DE" smtClean="0" sz="2000">
                <a:latin charset="0" panose="020F0502020204030204" pitchFamily="34" typeface="Calibri"/>
              </a:rPr>
              <a:t>angiogenesis</a:t>
            </a:r>
            <a:endParaRPr dirty="0" lang="de-DE" smtClean="0" sz="2000">
              <a:latin charset="0" panose="020F0502020204030204" pitchFamily="34" typeface="Calibri"/>
            </a:endParaRPr>
          </a:p>
          <a:p>
            <a:endParaRPr dirty="0" lang="de-DE" smtClean="0" sz="2000">
              <a:latin charset="0" panose="020F0502020204030204" pitchFamily="34" typeface="Calibri"/>
            </a:endParaRPr>
          </a:p>
          <a:p>
            <a:pPr indent="0" marL="0">
              <a:buNone/>
            </a:pPr>
            <a:r>
              <a:rPr b="1" dirty="0" i="1" lang="de-DE" smtClean="0" sz="2000">
                <a:latin charset="0" panose="020F0502020204030204" pitchFamily="34" typeface="Calibri"/>
              </a:rPr>
              <a:t>Or</a:t>
            </a:r>
          </a:p>
          <a:p>
            <a:pPr indent="0" marL="0">
              <a:buNone/>
            </a:pPr>
            <a:endParaRPr b="1" dirty="0" i="1" lang="de-DE" smtClean="0" sz="2000">
              <a:latin charset="0" panose="020F0502020204030204" pitchFamily="34" typeface="Calibri"/>
            </a:endParaRPr>
          </a:p>
          <a:p>
            <a:r>
              <a:rPr dirty="0" lang="de-DE" smtClean="0" sz="2000">
                <a:latin charset="0" panose="020F0502020204030204" pitchFamily="34" typeface="Calibri"/>
              </a:rPr>
              <a:t>In the</a:t>
            </a:r>
            <a:r>
              <a:rPr b="1" dirty="0" lang="de-DE" smtClean="0" sz="2000">
                <a:latin charset="0" panose="020F0502020204030204" pitchFamily="34" typeface="Calibri"/>
              </a:rPr>
              <a:t>majority</a:t>
            </a:r>
            <a:r>
              <a:rPr dirty="0" lang="de-DE" smtClean="0" sz="2000">
                <a:latin charset="0" panose="020F0502020204030204" pitchFamily="34" typeface="Calibri"/>
              </a:rPr>
              <a:t> </a:t>
            </a:r>
            <a:r>
              <a:rPr dirty="0" lang="de-DE" sz="2000">
                <a:latin charset="0" panose="020F0502020204030204" pitchFamily="34" typeface="Calibri"/>
              </a:rPr>
              <a:t>the</a:t>
            </a:r>
            <a:r>
              <a:rPr dirty="0" lang="de-DE" smtClean="0" sz="2000">
                <a:latin charset="0" panose="020F0502020204030204" pitchFamily="34" typeface="Calibri"/>
              </a:rPr>
              <a:t>Locals especially in the</a:t>
            </a:r>
            <a:r>
              <a:rPr dirty="0" err="1" lang="de-DE" smtClean="0" sz="2000">
                <a:latin charset="0" panose="020F0502020204030204" pitchFamily="34" typeface="Calibri"/>
              </a:rPr>
              <a:t>endemic area</a:t>
            </a:r>
            <a:r>
              <a:rPr dirty="0" lang="de-DE" smtClean="0" sz="2000">
                <a:latin charset="0" panose="020F0502020204030204" pitchFamily="34" typeface="Calibri"/>
              </a:rPr>
              <a:t>: Immunosuppression (regulatory T cells, IgG4 binds worm antigens but without effect)</a:t>
            </a:r>
          </a:p>
          <a:p>
            <a:endParaRPr dirty="0" lang="de-DE" smtClean="0" sz="20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349919"/>
      </p:ext>
    </p:extLst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rofilarien Patho neu" id="17410" name="Picture 2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914400" y="1676400"/>
            <a:ext cx="7315200" cy="381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184866"/>
      </p:ext>
    </p:extLst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18434" name="Picture 2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838200" y="990600"/>
            <a:ext cx="7620000" cy="462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2324153"/>
      </p:ext>
    </p:extLst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21506" name="Picture 2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981200" y="838200"/>
            <a:ext cx="53340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8676359"/>
      </p:ext>
    </p:extLst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22530" name="Picture 2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5410200" y="3886200"/>
            <a:ext cx="3733800" cy="27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descr="W" id="22531" name="Picture 3"/>
          <p:cNvPicPr>
            <a:picLocks noChangeArrowheads="1" noChangeAspect="1"/>
          </p:cNvPicPr>
          <p:nvPr/>
        </p:nvPicPr>
        <p:blipFill>
          <a:blip cstate="print" r:embed="rId4"/>
          <a:srcRect/>
          <a:stretch>
            <a:fillRect/>
          </a:stretch>
        </p:blipFill>
        <p:spPr bwMode="auto">
          <a:xfrm>
            <a:off x="228600" y="228600"/>
            <a:ext cx="5334000" cy="499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1457439"/>
      </p:ext>
    </p:extLst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 noGrp="1"/>
          </p:cNvSpPr>
          <p:nvPr>
            <p:ph type="title"/>
          </p:nvPr>
        </p:nvSpPr>
        <p:spPr>
          <a:xfrm>
            <a:off x="683568" y="-27384"/>
            <a:ext cx="7772400" cy="1143000"/>
          </a:xfrm>
        </p:spPr>
        <p:txBody>
          <a:bodyPr/>
          <a:lstStyle/>
          <a:p>
            <a:pPr eaLnBrk="1" hangingPunct="1"/>
            <a:r>
              <a:rPr b="1" dirty="0" lang="de-DE" smtClean="0" sz="3600">
                <a:solidFill>
                  <a:srgbClr val="000066"/>
                </a:solidFill>
                <a:latin charset="0" panose="020F0502020204030204" pitchFamily="34" typeface="Calibri"/>
              </a:rPr>
              <a:t>clinic</a:t>
            </a:r>
          </a:p>
        </p:txBody>
      </p:sp>
      <p:sp>
        <p:nvSpPr>
          <p:cNvPr id="23555" name="Rectangle 3"/>
          <p:cNvSpPr>
            <a:spLocks noChangeArrowheads="1" noGrp="1"/>
          </p:cNvSpPr>
          <p:nvPr>
            <p:ph idx="1"/>
          </p:nvPr>
        </p:nvSpPr>
        <p:spPr>
          <a:xfrm>
            <a:off x="569268" y="1052736"/>
            <a:ext cx="7886700" cy="5400600"/>
          </a:xfrm>
          <a:noFill/>
        </p:spPr>
        <p:txBody>
          <a:bodyPr/>
          <a:lstStyle/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chronic,</a:t>
            </a:r>
            <a:r>
              <a:rPr dirty="0" err="1" lang="de-DE" smtClean="0" sz="2000">
                <a:latin charset="0" panose="020F0502020204030204" pitchFamily="34" typeface="Calibri"/>
              </a:rPr>
              <a:t>obliterative</a:t>
            </a:r>
            <a:r>
              <a:rPr dirty="0" lang="de-DE" smtClean="0" sz="2000">
                <a:latin charset="0" panose="020F0502020204030204" pitchFamily="34" typeface="Calibri"/>
              </a:rPr>
              <a:t>, inflammatory</a:t>
            </a:r>
            <a:r>
              <a:rPr dirty="0" err="1" lang="de-DE" smtClean="0" sz="2000">
                <a:latin charset="0" panose="020F0502020204030204" pitchFamily="34" typeface="Calibri"/>
              </a:rPr>
              <a:t>Lymphangiopathie</a:t>
            </a:r>
            <a:r>
              <a:rPr dirty="0" lang="de-DE" smtClean="0" sz="2000">
                <a:latin charset="0" panose="020F0502020204030204" pitchFamily="34" typeface="Calibri"/>
              </a:rPr>
              <a:t>with formation of permanent edema (Macrofilaria live in the LKN Hilus or</a:t>
            </a:r>
            <a:r>
              <a:rPr dirty="0" err="1" lang="de-DE" smtClean="0" sz="2000">
                <a:latin charset="0" panose="020F0502020204030204" pitchFamily="34" typeface="Calibri"/>
              </a:rPr>
              <a:t>lymphat</a:t>
            </a:r>
            <a:r>
              <a:rPr dirty="0" lang="de-DE" smtClean="0" sz="2000">
                <a:latin charset="0" panose="020F0502020204030204" pitchFamily="34" typeface="Calibri"/>
              </a:rPr>
              <a:t>, tissues)</a:t>
            </a:r>
          </a:p>
          <a:p>
            <a:pPr eaLnBrk="1" hangingPunct="1"/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Collagen proliferation: scaling, hyperkeratosis, warty</a:t>
            </a:r>
            <a:r>
              <a:rPr dirty="0" lang="de-DE" smtClean="0" sz="2000">
                <a:latin charset="0" panose="020F0502020204030204" pitchFamily="34" typeface="Calibri"/>
              </a:rPr>
              <a:t>Neoplasms (Th2 immune response!)</a:t>
            </a:r>
          </a:p>
          <a:p>
            <a:pPr eaLnBrk="1" hangingPunct="1"/>
            <a:endParaRPr dirty="0" lang="de-DE" sz="2000">
              <a:latin charset="0" panose="020F0502020204030204" pitchFamily="34" typeface="Calibri"/>
            </a:endParaRPr>
          </a:p>
          <a:p>
            <a:pPr eaLnBrk="1" hangingPunct="1"/>
            <a:r>
              <a:rPr dirty="0" err="1" lang="de-DE" smtClean="0" sz="2000">
                <a:latin charset="0" panose="020F0502020204030204" pitchFamily="34" typeface="Calibri"/>
              </a:rPr>
              <a:t>wuchereria</a:t>
            </a:r>
            <a:r>
              <a:rPr dirty="0" lang="de-DE" smtClean="0" sz="2000">
                <a:latin charset="0" panose="020F0502020204030204" pitchFamily="34" typeface="Calibri"/>
              </a:rPr>
              <a:t>:</a:t>
            </a:r>
            <a:r>
              <a:rPr dirty="0" err="1" lang="de-DE" smtClean="0" sz="2000">
                <a:latin charset="0" panose="020F0502020204030204" pitchFamily="34" typeface="Calibri"/>
              </a:rPr>
              <a:t>va</a:t>
            </a:r>
            <a:r>
              <a:rPr dirty="0" lang="de-DE" smtClean="0" sz="2000">
                <a:latin charset="0" panose="020F0502020204030204" pitchFamily="34" typeface="Calibri"/>
              </a:rPr>
              <a:t>, lower extremities / inguinal LKN</a:t>
            </a:r>
          </a:p>
          <a:p>
            <a:pPr eaLnBrk="1" hangingPunct="1" indent="0" marL="0">
              <a:buNone/>
            </a:pPr>
            <a:r>
              <a:rPr b="1" dirty="0" lang="de-DE" smtClean="0" sz="2000">
                <a:latin charset="0" panose="020F0502020204030204" pitchFamily="34" typeface="Calibri"/>
              </a:rPr>
              <a:t/>
            </a:r>
            <a:r>
              <a:rPr b="1" dirty="0" err="1" lang="de-DE" smtClean="0" sz="2000">
                <a:latin charset="0" panose="020F0502020204030204" pitchFamily="34" typeface="Calibri"/>
              </a:rPr>
              <a:t>hydrocele</a:t>
            </a:r>
            <a:r>
              <a:rPr dirty="0" lang="de-DE" smtClean="0" sz="2000">
                <a:latin charset="0" panose="020F0502020204030204" pitchFamily="34" typeface="Calibri"/>
              </a:rPr>
              <a:t>.</a:t>
            </a:r>
            <a:r>
              <a:rPr dirty="0" err="1" lang="de-DE" smtClean="0" sz="2000">
                <a:latin charset="0" panose="020F0502020204030204" pitchFamily="34" typeface="Calibri"/>
              </a:rPr>
              <a:t>Lypmphödeme</a:t>
            </a:r>
            <a:r>
              <a:rPr dirty="0" lang="de-DE" smtClean="0" sz="2000">
                <a:latin charset="0" panose="020F0502020204030204" pitchFamily="34" typeface="Calibri"/>
              </a:rPr>
              <a:t>and elephantiasis</a:t>
            </a:r>
          </a:p>
          <a:p>
            <a:pPr eaLnBrk="1" hangingPunct="1" indent="0" marL="0">
              <a:buNone/>
            </a:pPr>
            <a:r>
              <a:rPr dirty="0" lang="de-DE" smtClean="0" sz="2000">
                <a:latin charset="0" panose="020F0502020204030204" pitchFamily="34" typeface="Calibri"/>
              </a:rPr>
              <a:t/>
            </a:r>
            <a:r>
              <a:rPr dirty="0" err="1" lang="de-DE" smtClean="0" sz="2000">
                <a:latin charset="0" panose="020F0502020204030204" pitchFamily="34" typeface="Calibri"/>
              </a:rPr>
              <a:t>chyluria</a:t>
            </a:r>
            <a:r>
              <a:rPr dirty="0" lang="de-DE" smtClean="0" sz="2000">
                <a:latin charset="0" panose="020F0502020204030204" pitchFamily="34" typeface="Calibri"/>
              </a:rPr>
              <a:t>: milky cloudiness of the urinary slump of the lymph into the</a:t>
            </a:r>
          </a:p>
          <a:p>
            <a:pPr eaLnBrk="1" hangingPunct="1" indent="0" marL="0">
              <a:buNone/>
            </a:pPr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lang="de-DE" smtClean="0" sz="2000">
                <a:latin charset="0" panose="020F0502020204030204" pitchFamily="34" typeface="Calibri"/>
              </a:rPr>
              <a:t>Renal pelvis due to congestion in the area of</a:t>
            </a:r>
            <a:r>
              <a:rPr dirty="0" err="1" lang="de-DE" smtClean="0" sz="2000">
                <a:latin charset="0" panose="020F0502020204030204" pitchFamily="34" typeface="Calibri"/>
              </a:rPr>
              <a:t>Cisterna</a:t>
            </a:r>
            <a:r>
              <a:rPr dirty="0" lang="de-DE" smtClean="0" sz="2000">
                <a:latin charset="0" panose="020F0502020204030204" pitchFamily="34" typeface="Calibri"/>
              </a:rPr>
              <a:t> </a:t>
            </a:r>
            <a:r>
              <a:rPr dirty="0" err="1" lang="de-DE" smtClean="0" sz="2000">
                <a:latin charset="0" panose="020F0502020204030204" pitchFamily="34" typeface="Calibri"/>
              </a:rPr>
              <a:t>chyli</a:t>
            </a:r>
            <a:r>
              <a:rPr dirty="0" lang="de-DE" smtClean="0" sz="2000">
                <a:latin charset="0" panose="020F0502020204030204" pitchFamily="34" typeface="Calibri"/>
              </a:rPr>
              <a:t>)</a:t>
            </a:r>
          </a:p>
          <a:p>
            <a:pPr eaLnBrk="1" hangingPunct="1" indent="0" marL="0">
              <a:buNone/>
            </a:pP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dirty="0" err="1" lang="de-DE" smtClean="0" sz="2000">
                <a:latin charset="0" panose="020F0502020204030204" pitchFamily="34" typeface="Calibri"/>
              </a:rPr>
              <a:t>Brugia</a:t>
            </a:r>
            <a:r>
              <a:rPr dirty="0" lang="de-DE" smtClean="0" sz="2000">
                <a:latin charset="0" panose="020F0502020204030204" pitchFamily="34" typeface="Calibri"/>
              </a:rPr>
              <a:t> </a:t>
            </a:r>
            <a:r>
              <a:rPr dirty="0" err="1" lang="de-DE" smtClean="0" sz="2000">
                <a:latin charset="0" panose="020F0502020204030204" pitchFamily="34" typeface="Calibri"/>
              </a:rPr>
              <a:t>malayi</a:t>
            </a:r>
            <a:r>
              <a:rPr dirty="0" lang="de-DE" smtClean="0" sz="2000">
                <a:latin charset="0" panose="020F0502020204030204" pitchFamily="34" typeface="Calibri"/>
              </a:rPr>
              <a:t>:</a:t>
            </a:r>
            <a:r>
              <a:rPr dirty="0" err="1" lang="de-DE" smtClean="0" sz="2000">
                <a:latin charset="0" panose="020F0502020204030204" pitchFamily="34" typeface="Calibri"/>
              </a:rPr>
              <a:t>va</a:t>
            </a:r>
            <a:r>
              <a:rPr dirty="0" lang="de-DE" smtClean="0" sz="2000">
                <a:latin charset="0" panose="020F0502020204030204" pitchFamily="34" typeface="Calibri"/>
              </a:rPr>
              <a:t>, upper extremities</a:t>
            </a:r>
          </a:p>
          <a:p>
            <a:pPr eaLnBrk="1" hangingPunct="1"/>
            <a:endParaRPr dirty="0" lang="de-DE" smtClean="0" sz="20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56749"/>
      </p:ext>
    </p:extLst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24579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descr="W" id="24580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143000" y="458788"/>
            <a:ext cx="6705600" cy="595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6455867"/>
      </p:ext>
    </p:extLst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25603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descr="W" id="25604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295400" y="579438"/>
            <a:ext cx="6553200" cy="51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2298494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1266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009775"/>
            <a:ext cx="33432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971800" y="1600200"/>
            <a:ext cx="27833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000"/>
              <a:t>Egg,</a:t>
            </a:r>
            <a:r>
              <a:rPr b="1" dirty="0" i="1" lang="de-DE" sz="2000"/>
              <a:t>T.</a:t>
            </a:r>
            <a:r>
              <a:rPr b="1" dirty="0" err="1" i="1" lang="de-DE" smtClean="0" sz="2000"/>
              <a:t>saginata</a:t>
            </a:r>
            <a:r>
              <a:rPr b="1" dirty="0" i="1" lang="de-DE" smtClean="0" sz="2000"/>
              <a:t>/</a:t>
            </a:r>
            <a:r>
              <a:rPr b="1" dirty="0" err="1" i="1" lang="de-DE" smtClean="0" sz="2000"/>
              <a:t>solium</a:t>
            </a:r>
            <a:endParaRPr b="1" dirty="0" i="1" lang="de-DE" sz="2000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886200" y="4876800"/>
            <a:ext cx="2401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lang="de-DE" sz="1600"/>
              <a:t>30-40 μM diameter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26627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descr="W" id="26628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2362200" y="457200"/>
            <a:ext cx="4000500" cy="599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991995"/>
      </p:ext>
    </p:extLst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28674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295400" y="609600"/>
            <a:ext cx="6781800" cy="583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8589726"/>
      </p:ext>
    </p:extLst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32771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descr="W" id="32772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609600" y="838200"/>
            <a:ext cx="8077200" cy="524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0070863"/>
      </p:ext>
    </p:extLst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33795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descr="W" id="33796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2714625" y="612775"/>
            <a:ext cx="3713163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4274553"/>
      </p:ext>
    </p:extLst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34819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descr="W" id="34820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2957513" y="620713"/>
            <a:ext cx="3227387" cy="561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9607261"/>
      </p:ext>
    </p:extLst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35843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descr="W" id="35844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2879725" y="617538"/>
            <a:ext cx="3382963" cy="562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1436659"/>
      </p:ext>
    </p:extLst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36866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2209800" y="685800"/>
            <a:ext cx="4779963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1631724"/>
      </p:ext>
    </p:extLst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40962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2209800" y="304800"/>
            <a:ext cx="4378325" cy="609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0697937"/>
      </p:ext>
    </p:extLst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 noGrp="1"/>
          </p:cNvSpPr>
          <p:nvPr>
            <p:ph type="title"/>
          </p:nvPr>
        </p:nvSpPr>
        <p:spPr>
          <a:xfrm>
            <a:off x="685800" y="188640"/>
            <a:ext cx="7772400" cy="1143000"/>
          </a:xfrm>
        </p:spPr>
        <p:txBody>
          <a:bodyPr/>
          <a:lstStyle/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laboratory diagnosis</a:t>
            </a:r>
            <a:r>
              <a:rPr b="1" dirty="0" lang="de-DE" smtClean="0" sz="3600">
                <a:latin charset="0" panose="020F0502020204030204" pitchFamily="34" typeface="Calibri"/>
              </a:rPr>
              <a:t/>
            </a:r>
          </a:p>
        </p:txBody>
      </p:sp>
      <p:sp>
        <p:nvSpPr>
          <p:cNvPr id="41987" name="Rectangle 3"/>
          <p:cNvSpPr>
            <a:spLocks noChangeArrowheads="1" noGrp="1"/>
          </p:cNvSpPr>
          <p:nvPr>
            <p:ph idx="1"/>
          </p:nvPr>
        </p:nvSpPr>
        <p:spPr>
          <a:xfrm>
            <a:off x="395536" y="1330424"/>
            <a:ext cx="8352928" cy="4114800"/>
          </a:xfrm>
        </p:spPr>
        <p:txBody>
          <a:bodyPr/>
          <a:lstStyle/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Patient out</a:t>
            </a:r>
            <a:r>
              <a:rPr dirty="0" err="1" lang="de-DE" smtClean="0" sz="2000">
                <a:latin charset="0" panose="020F0502020204030204" pitchFamily="34" typeface="Calibri"/>
              </a:rPr>
              <a:t>endemic area</a:t>
            </a:r>
            <a:r>
              <a:rPr dirty="0" lang="de-DE" smtClean="0" sz="2000">
                <a:latin charset="0" panose="020F0502020204030204" pitchFamily="34" typeface="Calibri"/>
              </a:rPr>
              <a:t>:</a:t>
            </a:r>
          </a:p>
          <a:p>
            <a:pPr eaLnBrk="1" hangingPunct="1" indent="0" marL="0">
              <a:buNone/>
            </a:pPr>
            <a:r>
              <a:rPr dirty="0" lang="de-DE" sz="2000">
                <a:latin charset="0" panose="020F0502020204030204" pitchFamily="34" typeface="Calibri"/>
              </a:rPr>
              <a:t/>
            </a:r>
            <a:r>
              <a:rPr dirty="0" lang="de-DE" smtClean="0" sz="2000">
                <a:latin charset="0" panose="020F0502020204030204" pitchFamily="34" typeface="Calibri"/>
              </a:rPr>
              <a:t>Microscopy of an EDTA blood / taken at night: differentiation between</a:t>
            </a:r>
            <a:r>
              <a:rPr dirty="0" err="1" lang="de-DE" smtClean="0" sz="2000">
                <a:latin charset="0" panose="020F0502020204030204" pitchFamily="34" typeface="Calibri"/>
              </a:rPr>
              <a:t>wuchereria</a:t>
            </a:r>
            <a:r>
              <a:rPr dirty="0" lang="de-DE" smtClean="0" sz="2000">
                <a:latin charset="0" panose="020F0502020204030204" pitchFamily="34" typeface="Calibri"/>
              </a:rPr>
              <a:t>and</a:t>
            </a:r>
            <a:r>
              <a:rPr dirty="0" err="1" lang="de-DE" smtClean="0" sz="2000">
                <a:latin charset="0" panose="020F0502020204030204" pitchFamily="34" typeface="Calibri"/>
              </a:rPr>
              <a:t>Brugia</a:t>
            </a:r>
            <a:r>
              <a:rPr dirty="0" lang="de-DE" smtClean="0" sz="2000">
                <a:latin charset="0" panose="020F0502020204030204" pitchFamily="34" typeface="Calibri"/>
              </a:rPr>
              <a:t>possible</a:t>
            </a:r>
          </a:p>
          <a:p>
            <a:pPr eaLnBrk="1" hangingPunct="1" indent="0" marL="0">
              <a:buNone/>
            </a:pPr>
            <a:r>
              <a:rPr dirty="0" lang="de-DE" sz="2000">
                <a:latin charset="0" panose="020F0502020204030204" pitchFamily="34" typeface="Calibri"/>
              </a:rPr>
              <a:t/>
            </a:r>
            <a:r>
              <a:rPr dirty="0" lang="de-DE" smtClean="0" sz="2000">
                <a:latin charset="0" panose="020F0502020204030204" pitchFamily="34" typeface="Calibri"/>
              </a:rPr>
              <a:t>Circulating filarial antigen (CFA) in the blood</a:t>
            </a:r>
          </a:p>
          <a:p>
            <a:pPr eaLnBrk="1" hangingPunct="1" indent="0" marL="0">
              <a:buNone/>
            </a:pPr>
            <a:r>
              <a:rPr dirty="0" lang="de-DE" sz="2000">
                <a:latin charset="0" panose="020F0502020204030204" pitchFamily="34" typeface="Calibri"/>
              </a:rPr>
              <a:t/>
            </a:r>
            <a:r>
              <a:rPr dirty="0" lang="de-DE" smtClean="0" sz="2000">
                <a:latin charset="0" panose="020F0502020204030204" pitchFamily="34" typeface="Calibri"/>
              </a:rPr>
              <a:t>PCR (advantage: sensitive, periodic-independent)</a:t>
            </a:r>
          </a:p>
          <a:p>
            <a:pPr eaLnBrk="1" hangingPunct="1" indent="0" marL="0">
              <a:buNone/>
            </a:pP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Travelers include:</a:t>
            </a:r>
          </a:p>
          <a:p>
            <a:pPr eaLnBrk="1" hangingPunct="1" indent="0" lvl="1" marL="457200">
              <a:buNone/>
            </a:pPr>
            <a:r>
              <a:rPr dirty="0" lang="de-DE" sz="2000">
                <a:latin charset="0" panose="020F0502020204030204" pitchFamily="34" typeface="Calibri"/>
              </a:rPr>
              <a:t/>
            </a:r>
            <a:r>
              <a:rPr dirty="0" lang="de-DE" smtClean="0" sz="2000">
                <a:latin charset="0" panose="020F0502020204030204" pitchFamily="34" typeface="Calibri"/>
              </a:rPr>
              <a:t>ELISA</a:t>
            </a:r>
            <a:r>
              <a:rPr dirty="0" err="1" lang="de-DE" smtClean="0" sz="2000">
                <a:latin charset="0" panose="020F0502020204030204" pitchFamily="34" typeface="Calibri"/>
              </a:rPr>
              <a:t>Ag</a:t>
            </a:r>
            <a:r>
              <a:rPr dirty="0" lang="de-DE" smtClean="0" sz="2000">
                <a:latin charset="0" panose="020F0502020204030204" pitchFamily="34" typeface="Calibri"/>
              </a:rPr>
              <a:t>or</a:t>
            </a:r>
            <a:r>
              <a:rPr dirty="0" err="1" lang="de-DE" smtClean="0" sz="2000">
                <a:latin charset="0" panose="020F0502020204030204" pitchFamily="34" typeface="Calibri"/>
              </a:rPr>
              <a:t>ak</a:t>
            </a:r>
            <a:r>
              <a:rPr dirty="0" lang="de-DE" smtClean="0" sz="2000">
                <a:latin charset="0" panose="020F0502020204030204" pitchFamily="34" typeface="Calibri"/>
              </a:rPr>
              <a:t>proof</a:t>
            </a:r>
            <a:r>
              <a:rPr dirty="0" err="1" lang="de-DE" smtClean="0" sz="2000">
                <a:latin charset="0" panose="020F0502020204030204" pitchFamily="34" typeface="Calibri"/>
              </a:rPr>
              <a:t>va</a:t>
            </a:r>
            <a:r>
              <a:rPr dirty="0" lang="de-DE" smtClean="0" sz="2000">
                <a:latin charset="0" panose="020F0502020204030204" pitchFamily="34" typeface="Calibri"/>
              </a:rPr>
              <a:t>, IgG4 at the earliest after tourists</a:t>
            </a:r>
          </a:p>
          <a:p>
            <a:pPr eaLnBrk="1" hangingPunct="1" indent="0" lvl="1" marL="457200">
              <a:buNone/>
            </a:pPr>
            <a:r>
              <a:rPr dirty="0" lang="de-DE" sz="2000">
                <a:latin charset="0" panose="020F0502020204030204" pitchFamily="34" typeface="Calibri"/>
              </a:rPr>
              <a:t/>
            </a:r>
            <a:r>
              <a:rPr dirty="0" lang="de-DE" smtClean="0" sz="2000">
                <a:latin charset="0" panose="020F0502020204030204" pitchFamily="34" typeface="Calibri"/>
              </a:rPr>
              <a:t>4-6 months positive</a:t>
            </a:r>
          </a:p>
          <a:p>
            <a:pPr eaLnBrk="1" hangingPunct="1" indent="0" lvl="1" marL="457200">
              <a:buNone/>
            </a:pP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 indent="0" lvl="1" marL="457200">
              <a:buNone/>
            </a:pP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endParaRPr dirty="0" lang="de-DE" smtClean="0" sz="20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84857"/>
      </p:ext>
    </p:extLst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44034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611560" y="967903"/>
            <a:ext cx="8155686" cy="4922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AutoShape 3"/>
          <p:cNvSpPr>
            <a:spLocks noChangeArrowheads="1"/>
          </p:cNvSpPr>
          <p:nvPr/>
        </p:nvSpPr>
        <p:spPr bwMode="auto">
          <a:xfrm>
            <a:off x="2987824" y="4869160"/>
            <a:ext cx="1143000" cy="304800"/>
          </a:xfrm>
          <a:prstGeom prst="rightArrow">
            <a:avLst>
              <a:gd fmla="val 50000" name="adj1"/>
              <a:gd fmla="val 93750" name="adj2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wrap="none"/>
          <a:lstStyle/>
          <a:p>
            <a:endParaRPr lang="de-DE"/>
          </a:p>
        </p:txBody>
      </p:sp>
      <p:pic>
        <p:nvPicPr>
          <p:cNvPr descr="W" id="4" name="Picture 2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611560" y="967903"/>
            <a:ext cx="2417068" cy="230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4459721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wissen.de/sites/default/files/styles/lightbox/public/wissensserver/jadis/incoming/g053_1a.jpg?itok=2EE-DbOE" id="181250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41910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Fig" id="4" name="Picture 4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12083"/>
            <a:ext cx="385757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723029"/>
      </p:ext>
    </p:extLst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46082" name="Picture 2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143000" y="1066800"/>
            <a:ext cx="69342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3559970"/>
      </p:ext>
    </p:extLst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48130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219200" y="762000"/>
            <a:ext cx="6858000" cy="53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3457384"/>
      </p:ext>
    </p:extLst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Apparative diagnostics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628800"/>
            <a:ext cx="7772400" cy="4467200"/>
          </a:xfrm>
        </p:spPr>
        <p:txBody>
          <a:bodyPr/>
          <a:lstStyle/>
          <a:p>
            <a:r>
              <a:rPr dirty="0" lang="de-DE" smtClean="0" sz="2000">
                <a:latin charset="0" panose="020F0502020204030204" pitchFamily="34" typeface="Calibri"/>
              </a:rPr>
              <a:t>Ultrasound (eg portable devices for field studies):</a:t>
            </a:r>
          </a:p>
          <a:p>
            <a:pPr>
              <a:buNone/>
            </a:pPr>
            <a:r>
              <a:rPr dirty="0" lang="de-DE" smtClean="0" sz="2000">
                <a:latin charset="0" panose="020F0502020204030204" pitchFamily="34" typeface="Calibri"/>
              </a:rPr>
              <a:t>dilated lymphatics; with Doppler one can distinguish vessels from worms (♂: in the scrotal area from end of puberty)</a:t>
            </a:r>
            <a:endParaRPr dirty="0" lang="de-DE" sz="2000">
              <a:latin charset="0" panose="020F0502020204030204" pitchFamily="34" typeface="Calibri"/>
            </a:endParaRPr>
          </a:p>
        </p:txBody>
      </p:sp>
      <p:pic>
        <p:nvPicPr>
          <p:cNvPr id="1026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619672" y="2924944"/>
            <a:ext cx="5976664" cy="232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1558660" y="5517232"/>
            <a:ext cx="5633978" cy="400110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b="1" dirty="0" lang="de-DE" smtClean="0" sz="2000">
                <a:latin charset="0" panose="020F0502020204030204" pitchFamily="34" typeface="Calibri"/>
              </a:rPr>
              <a:t>EFH =</a:t>
            </a:r>
            <a:r>
              <a:rPr b="1" dirty="0" err="1" lang="de-DE" smtClean="0" sz="2000">
                <a:latin charset="0" panose="020F0502020204030204" pitchFamily="34" typeface="Calibri"/>
              </a:rPr>
              <a:t>Hydrozelenflüssigkeit</a:t>
            </a:r>
            <a:r>
              <a:rPr b="1" dirty="0" lang="de-DE" smtClean="0" sz="2000">
                <a:latin charset="0" panose="020F0502020204030204" pitchFamily="34" typeface="Calibri"/>
              </a:rPr>
              <a:t>; FDS:</a:t>
            </a:r>
            <a:r>
              <a:rPr b="1" dirty="0" err="1" lang="de-DE" smtClean="0" sz="2000">
                <a:latin charset="0" panose="020F0502020204030204" pitchFamily="34" typeface="Calibri"/>
              </a:rPr>
              <a:t>filarial</a:t>
            </a:r>
            <a:r>
              <a:rPr b="1" dirty="0" lang="de-DE" smtClean="0" sz="2000">
                <a:latin charset="0" panose="020F0502020204030204" pitchFamily="34" typeface="Calibri"/>
              </a:rPr>
              <a:t>Dance</a:t>
            </a:r>
            <a:r>
              <a:rPr b="1" dirty="0" err="1" lang="de-DE" smtClean="0" sz="2000">
                <a:latin charset="0" panose="020F0502020204030204" pitchFamily="34" typeface="Calibri"/>
              </a:rPr>
              <a:t>Sign</a:t>
            </a:r>
            <a:endParaRPr b="1" dirty="0" lang="de-DE" sz="20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092313"/>
      </p:ext>
    </p:extLst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Therapy and intervention</a:t>
            </a:r>
          </a:p>
        </p:txBody>
      </p:sp>
      <p:sp>
        <p:nvSpPr>
          <p:cNvPr id="50179" name="Rectangle 3"/>
          <p:cNvSpPr>
            <a:spLocks noChangeArrowheads="1" noGrp="1"/>
          </p:cNvSpPr>
          <p:nvPr>
            <p:ph idx="1"/>
          </p:nvPr>
        </p:nvSpPr>
        <p:spPr>
          <a:xfrm>
            <a:off x="457200" y="1436584"/>
            <a:ext cx="8229600" cy="4525963"/>
          </a:xfrm>
        </p:spPr>
        <p:txBody>
          <a:bodyPr/>
          <a:lstStyle/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DEC =</a:t>
            </a:r>
            <a:r>
              <a:rPr dirty="0" err="1" lang="de-DE" smtClean="0" sz="2000">
                <a:latin charset="0" panose="020F0502020204030204" pitchFamily="34" typeface="Calibri"/>
              </a:rPr>
              <a:t>diethylcarbamazine</a:t>
            </a:r>
            <a:r>
              <a:rPr dirty="0" lang="de-DE" smtClean="0" sz="2000">
                <a:latin charset="0" panose="020F0502020204030204" pitchFamily="34" typeface="Calibri"/>
              </a:rPr>
              <a:t>(</a:t>
            </a:r>
            <a:r>
              <a:rPr dirty="0" err="1" lang="de-DE" smtClean="0" sz="2000">
                <a:latin charset="0" panose="020F0502020204030204" pitchFamily="34" typeface="Calibri"/>
              </a:rPr>
              <a:t>low</a:t>
            </a:r>
            <a:r>
              <a:rPr dirty="0" lang="de-DE" smtClean="0" sz="2000">
                <a:latin charset="0" panose="020F0502020204030204" pitchFamily="34" typeface="Calibri"/>
              </a:rPr>
              <a:t>-dose or as</a:t>
            </a:r>
            <a:r>
              <a:rPr dirty="0" err="1" lang="de-DE" smtClean="0" sz="2000">
                <a:latin charset="0" panose="020F0502020204030204" pitchFamily="34" typeface="Calibri"/>
              </a:rPr>
              <a:t>medi ed</a:t>
            </a:r>
            <a:r>
              <a:rPr dirty="0" lang="de-DE" smtClean="0" sz="2000">
                <a:latin charset="0" panose="020F0502020204030204" pitchFamily="34" typeface="Calibri"/>
              </a:rPr>
              <a:t>Salt for mass treatment) with</a:t>
            </a:r>
            <a:r>
              <a:rPr dirty="0" err="1" lang="de-DE" smtClean="0" sz="2000">
                <a:latin charset="0" panose="020F0502020204030204" pitchFamily="34" typeface="Calibri"/>
              </a:rPr>
              <a:t>albendazole</a:t>
            </a: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b="1" dirty="0" lang="de-DE" smtClean="0" sz="2000">
                <a:latin charset="0" panose="020F0502020204030204" pitchFamily="34" typeface="Calibri"/>
              </a:rPr>
              <a:t>New and better</a:t>
            </a:r>
            <a:r>
              <a:rPr dirty="0" lang="de-DE" smtClean="0" sz="2000">
                <a:latin charset="0" panose="020F0502020204030204" pitchFamily="34" typeface="Calibri"/>
              </a:rPr>
              <a:t>:</a:t>
            </a:r>
            <a:r>
              <a:rPr dirty="0" err="1" lang="de-DE" smtClean="0" sz="2000">
                <a:latin charset="0" panose="020F0502020204030204" pitchFamily="34" typeface="Calibri"/>
              </a:rPr>
              <a:t>doxycycline</a:t>
            </a:r>
            <a:r>
              <a:rPr dirty="0" lang="de-DE" smtClean="0" sz="2000">
                <a:latin charset="0" panose="020F0502020204030204" pitchFamily="34" typeface="Calibri"/>
              </a:rPr>
              <a:t>: Antibiotic! (possibly also as</a:t>
            </a:r>
            <a:r>
              <a:rPr dirty="0" err="1" lang="de-DE" smtClean="0" sz="2000">
                <a:latin charset="0" panose="020F0502020204030204" pitchFamily="34" typeface="Calibri"/>
              </a:rPr>
              <a:t>prophylaxis of the</a:t>
            </a:r>
            <a:r>
              <a:rPr dirty="0" lang="de-DE" smtClean="0" sz="2000">
                <a:latin charset="0" panose="020F0502020204030204" pitchFamily="34" typeface="Calibri"/>
              </a:rPr>
              <a:t>)</a:t>
            </a:r>
          </a:p>
          <a:p>
            <a:pPr eaLnBrk="1" hangingPunct="1"/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Surgery: scrotum (risk of testicular necrosis), but not legs</a:t>
            </a:r>
          </a:p>
          <a:p>
            <a:pPr eaLnBrk="1" hangingPunct="1"/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Skin Care !! Prevention of bacterial and fungal infections</a:t>
            </a:r>
          </a:p>
          <a:p>
            <a:pPr eaLnBrk="1" hangingPunct="1" indent="0" marL="0">
              <a:buNone/>
            </a:pP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Elimination of the</a:t>
            </a:r>
            <a:r>
              <a:rPr dirty="0" err="1" lang="de-DE" smtClean="0" sz="2000">
                <a:latin charset="0" panose="020F0502020204030204" pitchFamily="34" typeface="Calibri"/>
              </a:rPr>
              <a:t>peridomestischen</a:t>
            </a:r>
            <a:r>
              <a:rPr dirty="0" lang="de-DE" smtClean="0" sz="2000">
                <a:latin charset="0" panose="020F0502020204030204" pitchFamily="34" typeface="Calibri"/>
              </a:rPr>
              <a:t>Breeding grounds of the mosquitoes</a:t>
            </a:r>
          </a:p>
        </p:txBody>
      </p:sp>
    </p:spTree>
    <p:extLst>
      <p:ext uri="{BB962C8B-B14F-4D97-AF65-F5344CB8AC3E}">
        <p14:creationId xmlns:p14="http://schemas.microsoft.com/office/powerpoint/2010/main" val="464153945"/>
      </p:ext>
    </p:extLst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" id="52226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838200" y="914400"/>
            <a:ext cx="7543800" cy="493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4006745"/>
      </p:ext>
    </p:extLst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B 1317 neu" id="53250" name="Picture 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2286000" y="685800"/>
            <a:ext cx="3897313" cy="584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8692098"/>
      </p:ext>
    </p:extLst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Verteilung 1997 LMU Daten.jpg" id="56322" name="Picture 1028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676400" y="1752600"/>
            <a:ext cx="6019800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Text Box 1029"/>
          <p:cNvSpPr txBox="1">
            <a:spLocks noChangeArrowheads="1"/>
          </p:cNvSpPr>
          <p:nvPr/>
        </p:nvSpPr>
        <p:spPr bwMode="auto">
          <a:xfrm>
            <a:off x="2019378" y="332656"/>
            <a:ext cx="510524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b="1" dirty="0" err="1" lang="de-DE" sz="3600">
                <a:solidFill>
                  <a:srgbClr val="000066"/>
                </a:solidFill>
                <a:latin charset="0" panose="020F0502020204030204" pitchFamily="34" typeface="Calibri"/>
              </a:rPr>
              <a:t>Loa</a:t>
            </a:r>
            <a:r>
              <a:rPr b="1" dirty="0" lang="de-DE" sz="3600">
                <a:solidFill>
                  <a:srgbClr val="000066"/>
                </a:solidFill>
                <a:latin charset="0" panose="020F0502020204030204" pitchFamily="34" typeface="Calibri"/>
              </a:rPr>
              <a:t> </a:t>
            </a:r>
            <a:r>
              <a:rPr b="1" dirty="0" err="1" lang="de-DE" smtClean="0" sz="3600">
                <a:solidFill>
                  <a:srgbClr val="000066"/>
                </a:solidFill>
                <a:latin charset="0" panose="020F0502020204030204" pitchFamily="34" typeface="Calibri"/>
              </a:rPr>
              <a:t>Loa</a:t>
            </a:r>
            <a:r>
              <a:rPr b="1" dirty="0" lang="de-DE" smtClean="0" sz="3600">
                <a:solidFill>
                  <a:srgbClr val="000066"/>
                </a:solidFill>
                <a:latin charset="0" panose="020F0502020204030204" pitchFamily="34" typeface="Calibri"/>
              </a:rPr>
              <a:t>-the</a:t>
            </a:r>
            <a:r>
              <a:rPr b="1" dirty="0" err="1" lang="de-DE" smtClean="0" sz="3600">
                <a:solidFill>
                  <a:srgbClr val="000066"/>
                </a:solidFill>
                <a:latin charset="0" panose="020F0502020204030204" pitchFamily="34" typeface="Calibri"/>
              </a:rPr>
              <a:t>Wanderfilarie</a:t>
            </a:r>
            <a:endParaRPr b="1" dirty="0" lang="de-DE" sz="3600">
              <a:solidFill>
                <a:srgbClr val="000066"/>
              </a:solidFill>
              <a:latin charset="0" panose="020F0502020204030204" pitchFamily="34" typeface="Calibri"/>
            </a:endParaRPr>
          </a:p>
          <a:p>
            <a:pPr algn="ctr"/>
            <a:r>
              <a:rPr b="1" dirty="0" lang="de-DE" sz="2000">
                <a:solidFill>
                  <a:srgbClr val="000066"/>
                </a:solidFill>
                <a:latin charset="0" panose="020F0502020204030204" pitchFamily="34" typeface="Calibri"/>
              </a:rPr>
              <a:t>20-40 million infected</a:t>
            </a:r>
          </a:p>
        </p:txBody>
      </p:sp>
    </p:spTree>
    <p:extLst>
      <p:ext uri="{BB962C8B-B14F-4D97-AF65-F5344CB8AC3E}">
        <p14:creationId xmlns:p14="http://schemas.microsoft.com/office/powerpoint/2010/main" val="2321261989"/>
      </p:ext>
    </p:extLst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Zyklus aus Markell 8th edition neu.jpg" id="57346" name="Picture 205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954213" y="552450"/>
            <a:ext cx="5235575" cy="575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0370646"/>
      </p:ext>
    </p:extLst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Überträger Bremsen-Tabaniden Gattung Chrysops neu.jpg" id="58370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685800" y="879495"/>
            <a:ext cx="7772400" cy="540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feld 2"/>
          <p:cNvSpPr txBox="1"/>
          <p:nvPr/>
        </p:nvSpPr>
        <p:spPr>
          <a:xfrm>
            <a:off x="429263" y="188640"/>
            <a:ext cx="8285473" cy="523220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The vector: Brakes /</a:t>
            </a:r>
            <a:r>
              <a:rPr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tabanids</a:t>
            </a:r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of the genus</a:t>
            </a:r>
            <a:r>
              <a:rPr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chrysops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521408"/>
      </p:ext>
    </p:extLst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pathogenesis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80920" cy="4114800"/>
          </a:xfrm>
        </p:spPr>
        <p:txBody>
          <a:bodyPr/>
          <a:lstStyle/>
          <a:p>
            <a:r>
              <a:rPr dirty="0" lang="de-DE" smtClean="0" sz="2000">
                <a:latin charset="0" panose="020F0502020204030204" pitchFamily="34" typeface="Calibri"/>
              </a:rPr>
              <a:t>Infection does not have to be linked to KH, probably as a result of immunosuppression</a:t>
            </a:r>
          </a:p>
          <a:p>
            <a:endParaRPr dirty="0" lang="de-DE" smtClean="0" sz="2000">
              <a:latin charset="0" panose="020F0502020204030204" pitchFamily="34" typeface="Calibri"/>
            </a:endParaRPr>
          </a:p>
          <a:p>
            <a:pPr>
              <a:buNone/>
            </a:pPr>
            <a:r>
              <a:rPr dirty="0" i="1" lang="de-DE" smtClean="0" sz="2000">
                <a:latin charset="0" panose="020F0502020204030204" pitchFamily="34" typeface="Calibri"/>
              </a:rPr>
              <a:t>But:</a:t>
            </a:r>
          </a:p>
          <a:p>
            <a:pPr>
              <a:buNone/>
            </a:pPr>
            <a:endParaRPr dirty="0" i="1" lang="de-DE" smtClean="0" sz="2000">
              <a:latin charset="0" panose="020F0502020204030204" pitchFamily="34" typeface="Calibri"/>
            </a:endParaRPr>
          </a:p>
          <a:p>
            <a:r>
              <a:rPr dirty="0" lang="de-DE" smtClean="0" sz="2000">
                <a:latin charset="0" panose="020F0502020204030204" pitchFamily="34" typeface="Calibri"/>
              </a:rPr>
              <a:t>Low or missing</a:t>
            </a:r>
            <a:r>
              <a:rPr dirty="0" err="1" lang="de-DE" smtClean="0" sz="2000">
                <a:latin charset="0" panose="020F0502020204030204" pitchFamily="34" typeface="Calibri"/>
              </a:rPr>
              <a:t>Filariämie</a:t>
            </a:r>
            <a:r>
              <a:rPr dirty="0" lang="de-DE" smtClean="0" sz="2000">
                <a:latin charset="0" panose="020F0502020204030204" pitchFamily="34" typeface="Calibri"/>
              </a:rPr>
              <a:t>and high AK titers are associated with clinical symptoms!</a:t>
            </a:r>
          </a:p>
          <a:p>
            <a:pPr>
              <a:buNone/>
            </a:pPr>
            <a:r>
              <a:rPr dirty="0" lang="de-DE" smtClean="0" sz="2000">
                <a:latin charset="0" panose="020F0502020204030204" pitchFamily="34" typeface="Calibri"/>
              </a:rPr>
              <a:t>Correlate: type 1 hypersensitivity reaction against live and dead adult worms</a:t>
            </a:r>
            <a:endParaRPr dirty="0" lang="de-DE" sz="20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1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uppieren 3"/>
          <p:cNvGrpSpPr>
            <a:grpSpLocks/>
          </p:cNvGrpSpPr>
          <p:nvPr/>
        </p:nvGrpSpPr>
        <p:grpSpPr bwMode="auto">
          <a:xfrm>
            <a:off x="4400058" y="1586595"/>
            <a:ext cx="4752901" cy="3651897"/>
            <a:chOff x="611188" y="260350"/>
            <a:chExt cx="7632700" cy="5735464"/>
          </a:xfrm>
        </p:grpSpPr>
        <p:pic>
          <p:nvPicPr>
            <p:cNvPr descr="Fig" id="13315" name="Picture 4"/>
            <p:cNvPicPr>
              <a:picLocks noChangeArrowheads="1" noChangeAspect="1"/>
            </p:cNvPicPr>
            <p:nvPr/>
          </p:nvPicPr>
          <p:blipFill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88" y="260350"/>
              <a:ext cx="7632700" cy="489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6" name="Text Box 5"/>
            <p:cNvSpPr txBox="1">
              <a:spLocks noChangeArrowheads="1"/>
            </p:cNvSpPr>
            <p:nvPr/>
          </p:nvSpPr>
          <p:spPr bwMode="auto">
            <a:xfrm>
              <a:off x="2853154" y="5415762"/>
              <a:ext cx="5240366" cy="580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charset="0" typeface="Arial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charset="0" typeface="Arial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charset="0" typeface="Arial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charset="0" typeface="Arial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charset="0" typeface="Arial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9pPr>
            </a:lstStyle>
            <a:p>
              <a:pPr algn="r" eaLnBrk="1" hangingPunct="1"/>
              <a:r>
                <a:rPr dirty="0" lang="de-DE">
                  <a:latin charset="0" panose="020F0502020204030204" pitchFamily="34" typeface="Calibri"/>
                </a:rPr>
                <a:t>Uterus,</a:t>
              </a:r>
              <a:r>
                <a:rPr dirty="0" i="1" lang="de-DE">
                  <a:latin charset="0" panose="020F0502020204030204" pitchFamily="34" typeface="Calibri"/>
                </a:rPr>
                <a:t>T.</a:t>
              </a:r>
              <a:r>
                <a:rPr dirty="0" err="1" i="1" lang="de-DE">
                  <a:latin charset="0" panose="020F0502020204030204" pitchFamily="34" typeface="Calibri"/>
                </a:rPr>
                <a:t>saginata</a:t>
              </a:r>
              <a:endParaRPr dirty="0" i="1" lang="de-DE">
                <a:latin charset="0" panose="020F0502020204030204" pitchFamily="34" typeface="Calibri"/>
              </a:endParaRPr>
            </a:p>
          </p:txBody>
        </p:sp>
      </p:grpSp>
      <p:pic>
        <p:nvPicPr>
          <p:cNvPr descr="http://www.wissen.de/sites/default/files/styles/lightbox/public/wissensserver/jadis/incoming/g053_1b.jpg?itok=NIPFPYEp" id="182274" name="Picture 2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4191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 noGrp="1"/>
          </p:cNvSpPr>
          <p:nvPr>
            <p:ph type="title"/>
          </p:nvPr>
        </p:nvSpPr>
        <p:spPr>
          <a:xfrm>
            <a:off x="685800" y="188640"/>
            <a:ext cx="7772400" cy="1143000"/>
          </a:xfrm>
        </p:spPr>
        <p:txBody>
          <a:bodyPr/>
          <a:lstStyle/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symptoms</a:t>
            </a:r>
          </a:p>
        </p:txBody>
      </p:sp>
      <p:sp>
        <p:nvSpPr>
          <p:cNvPr id="81923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323528" y="1484784"/>
            <a:ext cx="8640960" cy="5328592"/>
          </a:xfrm>
        </p:spPr>
        <p:txBody>
          <a:bodyPr/>
          <a:lstStyle/>
          <a:p>
            <a:pPr eaLnBrk="1" hangingPunct="1"/>
            <a:r>
              <a:rPr b="1" dirty="0" lang="de-DE" smtClean="0" sz="2000">
                <a:latin charset="0" panose="020F0502020204030204" pitchFamily="34" typeface="Calibri"/>
              </a:rPr>
              <a:t>Subconjunctival migration</a:t>
            </a:r>
            <a:r>
              <a:rPr dirty="0" lang="de-DE" smtClean="0" sz="2000">
                <a:latin charset="0" panose="020F0502020204030204" pitchFamily="34" typeface="Calibri"/>
              </a:rPr>
              <a:t>: 30-60 min. with redness, itching</a:t>
            </a:r>
          </a:p>
          <a:p>
            <a:pPr eaLnBrk="1" hangingPunct="1"/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b="1" dirty="0" err="1" lang="de-DE" smtClean="0" sz="2000">
                <a:latin charset="0" panose="020F0502020204030204" pitchFamily="34" typeface="Calibri"/>
              </a:rPr>
              <a:t>Calabar</a:t>
            </a:r>
            <a:r>
              <a:rPr b="1" dirty="0" lang="de-DE" smtClean="0" sz="2000">
                <a:latin charset="0" panose="020F0502020204030204" pitchFamily="34" typeface="Calibri"/>
              </a:rPr>
              <a:t>swelling</a:t>
            </a:r>
            <a:r>
              <a:rPr dirty="0" lang="de-DE" smtClean="0" sz="2000">
                <a:latin charset="0" panose="020F0502020204030204" pitchFamily="34" typeface="Calibri"/>
              </a:rPr>
              <a:t>: plump elastic, not</a:t>
            </a:r>
            <a:r>
              <a:rPr dirty="0" err="1" lang="de-DE" smtClean="0" sz="2000">
                <a:latin charset="0" panose="020F0502020204030204" pitchFamily="34" typeface="Calibri"/>
              </a:rPr>
              <a:t>crushable</a:t>
            </a:r>
            <a:r>
              <a:rPr dirty="0" lang="de-DE" smtClean="0" sz="2000">
                <a:latin charset="0" panose="020F0502020204030204" pitchFamily="34" typeface="Calibri"/>
              </a:rPr>
              <a:t>Edema, recurrent, transient (1-3 days); in principle at every body point,</a:t>
            </a:r>
            <a:r>
              <a:rPr dirty="0" err="1" lang="de-DE" smtClean="0" sz="2000">
                <a:latin charset="0" panose="020F0502020204030204" pitchFamily="34" typeface="Calibri"/>
              </a:rPr>
              <a:t>va</a:t>
            </a:r>
            <a:r>
              <a:rPr dirty="0" lang="de-DE" smtClean="0" sz="2000">
                <a:latin charset="0" panose="020F0502020204030204" pitchFamily="34" typeface="Calibri"/>
              </a:rPr>
              <a:t>, on the back of the hand, forearm and face:</a:t>
            </a:r>
          </a:p>
          <a:p>
            <a:pPr eaLnBrk="1" hangingPunct="1">
              <a:buNone/>
            </a:pPr>
            <a:r>
              <a:rPr dirty="0" lang="de-DE" smtClean="0" sz="2000">
                <a:latin charset="0" panose="020F0502020204030204" pitchFamily="34" typeface="Calibri"/>
              </a:rPr>
              <a:t>questionable allergic reaction to the withdrawal of MF?</a:t>
            </a:r>
          </a:p>
          <a:p>
            <a:pPr eaLnBrk="1" hangingPunct="1">
              <a:buNone/>
            </a:pP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b="1" dirty="0" lang="de-DE" smtClean="0" sz="2000">
                <a:latin charset="0" panose="020F0502020204030204" pitchFamily="34" typeface="Calibri"/>
              </a:rPr>
              <a:t>danger</a:t>
            </a:r>
            <a:r>
              <a:rPr dirty="0" lang="de-DE" smtClean="0" sz="2000">
                <a:latin charset="0" panose="020F0502020204030204" pitchFamily="34" typeface="Calibri"/>
              </a:rPr>
              <a:t>only when localized near the larynx (</a:t>
            </a:r>
            <a:r>
              <a:rPr dirty="0" err="1" lang="de-DE" smtClean="0" sz="2000">
                <a:latin charset="0" panose="020F0502020204030204" pitchFamily="34" typeface="Calibri"/>
              </a:rPr>
              <a:t>glottis</a:t>
            </a:r>
            <a:r>
              <a:rPr dirty="0" lang="de-DE" smtClean="0" sz="2000">
                <a:latin charset="0" panose="020F0502020204030204" pitchFamily="34" typeface="Calibri"/>
              </a:rPr>
              <a:t>), Urethra (micturition obstruction) and</a:t>
            </a:r>
            <a:r>
              <a:rPr dirty="0" err="1" lang="de-DE" smtClean="0" sz="2000">
                <a:latin charset="0" panose="020F0502020204030204" pitchFamily="34" typeface="Calibri"/>
              </a:rPr>
              <a:t>by migration</a:t>
            </a:r>
            <a:r>
              <a:rPr dirty="0" lang="de-DE" smtClean="0" sz="2000">
                <a:latin charset="0" panose="020F0502020204030204" pitchFamily="34" typeface="Calibri"/>
              </a:rPr>
              <a:t>in the</a:t>
            </a:r>
            <a:r>
              <a:rPr dirty="0" err="1" lang="de-DE" smtClean="0" sz="2000">
                <a:latin charset="0" panose="020F0502020204030204" pitchFamily="34" typeface="Calibri"/>
              </a:rPr>
              <a:t>Liquorrraum</a:t>
            </a:r>
            <a:r>
              <a:rPr dirty="0" lang="de-DE" smtClean="0" sz="2000">
                <a:latin charset="0" panose="020F0502020204030204" pitchFamily="34" typeface="Calibri"/>
              </a:rPr>
              <a:t>: Encephalitis with</a:t>
            </a:r>
            <a:r>
              <a:rPr dirty="0" err="1" lang="de-DE" smtClean="0" sz="2000">
                <a:latin charset="0" panose="020F0502020204030204" pitchFamily="34" typeface="Calibri"/>
              </a:rPr>
              <a:t>brain edema</a:t>
            </a:r>
            <a:r>
              <a:rPr dirty="0" lang="de-DE" smtClean="0" sz="2000">
                <a:latin charset="0" panose="020F0502020204030204" pitchFamily="34" typeface="Calibri"/>
              </a:rPr>
              <a:t>and coma, often deadly (especially after</a:t>
            </a:r>
            <a:r>
              <a:rPr dirty="0" err="1" lang="de-DE" smtClean="0" sz="2000">
                <a:latin charset="0" panose="020F0502020204030204" pitchFamily="34" typeface="Calibri"/>
              </a:rPr>
              <a:t>improper</a:t>
            </a:r>
            <a:r>
              <a:rPr dirty="0" lang="de-DE" smtClean="0" sz="2000">
                <a:latin charset="0" panose="020F0502020204030204" pitchFamily="34" typeface="Calibri"/>
              </a:rPr>
              <a:t>DEC treatment: MF embolism)</a:t>
            </a:r>
          </a:p>
        </p:txBody>
      </p:sp>
    </p:spTree>
    <p:extLst>
      <p:ext uri="{BB962C8B-B14F-4D97-AF65-F5344CB8AC3E}">
        <p14:creationId xmlns:p14="http://schemas.microsoft.com/office/powerpoint/2010/main" val="1983370178"/>
      </p:ext>
    </p:extLst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Adulte in der Konjunktiva neu.jpg" id="62466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457200" y="685800"/>
            <a:ext cx="8229600" cy="531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565481"/>
      </p:ext>
    </p:extLst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Auge 5 neu.jpg" id="63490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457200" y="769938"/>
            <a:ext cx="8001000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2352640"/>
      </p:ext>
    </p:extLst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Auge neu.jpg" id="65538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762000" y="992188"/>
            <a:ext cx="76962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3855715"/>
      </p:ext>
    </p:extLst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Extraktion aus dem Auge neu.jpg" id="66562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762000" y="990600"/>
            <a:ext cx="7772400" cy="509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6999017"/>
      </p:ext>
    </p:extLst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Löscher neu.jpg" id="68610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219200" y="1143000"/>
            <a:ext cx="6858000" cy="439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8357653"/>
      </p:ext>
    </p:extLst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Auge Dr.Werner neu.jpg" id="64514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914400" y="885825"/>
            <a:ext cx="7162800" cy="502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3491204"/>
      </p:ext>
    </p:extLst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Calabar Schwellungen neu.jpg" id="76802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2706688" y="661988"/>
            <a:ext cx="3730625" cy="553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730518"/>
      </p:ext>
    </p:extLst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Calbar-Schwellungen Löscher neu.jpg" id="79874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685800" y="1066800"/>
            <a:ext cx="7848600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0331841"/>
      </p:ext>
    </p:extLst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Handrückenödem neu.jpg" id="78850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143000" y="1155700"/>
            <a:ext cx="6934200" cy="469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2358907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Spreading cysticercosis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  <a:cs charset="0" pitchFamily="18" typeface="Times New Roman"/>
            </a:endParaRPr>
          </a:p>
        </p:txBody>
      </p:sp>
      <p:pic>
        <p:nvPicPr>
          <p:cNvPr descr="Picture3" id="7171" name="Picture 585"/>
          <p:cNvPicPr>
            <a:picLocks noChangeArrowheads="1" noChangeAspect="1" noGrp="1"/>
          </p:cNvPicPr>
          <p:nvPr>
            <p:ph idx="1"/>
          </p:nvPr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6163" y="1614488"/>
            <a:ext cx="7051675" cy="4525962"/>
          </a:xfrm>
        </p:spPr>
      </p:pic>
    </p:spTree>
    <p:extLst>
      <p:ext uri="{BB962C8B-B14F-4D97-AF65-F5344CB8AC3E}">
        <p14:creationId xmlns:p14="http://schemas.microsoft.com/office/powerpoint/2010/main" val="3809544315"/>
      </p:ext>
    </p:extLst>
  </p:cSld>
  <p:clrMapOvr>
    <a:masterClrMapping/>
  </p:clrMapOvr>
  <p:transition spd="slow"/>
  <p:timing>
    <p:tnLst>
      <p:par>
        <p:cTn dur="indefinite" id="1" nodeType="tmRoot" restart="never"/>
      </p:par>
    </p:tnLst>
  </p:timing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1356 neu.jpg" id="67586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752600" y="777875"/>
            <a:ext cx="5334000" cy="496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212634"/>
      </p:ext>
    </p:extLst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Lagochilascaris neu.jpg" id="80898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600200" y="681038"/>
            <a:ext cx="5867400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5180761"/>
      </p:ext>
    </p:extLst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1376 neu.jpg" id="69634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219200" y="762000"/>
            <a:ext cx="64770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2129397"/>
      </p:ext>
    </p:extLst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1368 neu.jpg" id="70658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381000" y="457200"/>
            <a:ext cx="5403850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descr="C:\Clarissa\Parasitologie\Dias (Prof. Disko ua.)\Helminthen\Nematoden\Loa loa (Augenwurm)\Loa loa1370 neu.jpg" id="70659" name="Picture 5"/>
          <p:cNvPicPr>
            <a:picLocks noChangeArrowheads="1" noChangeAspect="1"/>
          </p:cNvPicPr>
          <p:nvPr/>
        </p:nvPicPr>
        <p:blipFill>
          <a:blip cstate="print" r:embed="rId4"/>
          <a:srcRect/>
          <a:stretch>
            <a:fillRect/>
          </a:stretch>
        </p:blipFill>
        <p:spPr bwMode="auto">
          <a:xfrm>
            <a:off x="4419600" y="3429000"/>
            <a:ext cx="4267200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8663718"/>
      </p:ext>
    </p:extLst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Nativpräp. tautropfenartige Erhebungen neu.jpg" id="71682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838200" y="1752600"/>
            <a:ext cx="7391400" cy="357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6674991"/>
      </p:ext>
    </p:extLst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Adulte Würmer,zahlreiche kleine unregelmäßig verteilte knopfartige Erhebungen neu.jpg" id="72706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752600" y="762000"/>
            <a:ext cx="54864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9449466"/>
      </p:ext>
    </p:extLst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1393 neu.jpg" id="73730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2874963" y="712788"/>
            <a:ext cx="3392487" cy="543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6384555"/>
      </p:ext>
    </p:extLst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Mikrofilarie neu.jpg" id="75778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685800" y="2438400"/>
            <a:ext cx="77724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2329860"/>
      </p:ext>
    </p:extLst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Periodizität der Mikrofilarien neu.jpg" id="82946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990600" y="914400"/>
            <a:ext cx="7162800" cy="49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9209605"/>
      </p:ext>
    </p:extLst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diagnostics</a:t>
            </a:r>
          </a:p>
        </p:txBody>
      </p:sp>
      <p:sp>
        <p:nvSpPr>
          <p:cNvPr id="83971" name="Rectangle 3"/>
          <p:cNvSpPr>
            <a:spLocks noChangeArrowheads="1" noGrp="1"/>
          </p:cNvSpPr>
          <p:nvPr>
            <p:ph idx="1"/>
          </p:nvPr>
        </p:nvSpPr>
        <p:spPr>
          <a:xfrm>
            <a:off x="304800" y="1524000"/>
            <a:ext cx="8534400" cy="4997152"/>
          </a:xfrm>
          <a:noFill/>
        </p:spPr>
        <p:txBody>
          <a:bodyPr/>
          <a:lstStyle/>
          <a:p>
            <a:pPr eaLnBrk="1" hangingPunct="1" indent="-609600" marL="609600">
              <a:lnSpc>
                <a:spcPct val="90000"/>
              </a:lnSpc>
            </a:pPr>
            <a:r>
              <a:rPr dirty="0" lang="de-DE" smtClean="0" sz="2000">
                <a:latin charset="0" panose="020F0502020204030204" pitchFamily="34" typeface="Calibri"/>
              </a:rPr>
              <a:t>Origin</a:t>
            </a:r>
            <a:r>
              <a:rPr dirty="0" err="1" lang="de-DE" smtClean="0" sz="2000">
                <a:latin charset="0" panose="020F0502020204030204" pitchFamily="34" typeface="Calibri"/>
              </a:rPr>
              <a:t>endemic area</a:t>
            </a: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 indent="-609600" marL="609600">
              <a:lnSpc>
                <a:spcPct val="90000"/>
              </a:lnSpc>
            </a:pPr>
            <a:r>
              <a:rPr dirty="0" lang="de-DE" smtClean="0" sz="2000">
                <a:latin charset="0" panose="020F0502020204030204" pitchFamily="34" typeface="Calibri"/>
              </a:rPr>
              <a:t>Very high</a:t>
            </a:r>
            <a:r>
              <a:rPr dirty="0" err="1" lang="de-DE" smtClean="0" sz="2000">
                <a:latin charset="0" panose="020F0502020204030204" pitchFamily="34" typeface="Calibri"/>
              </a:rPr>
              <a:t>eosinophils</a:t>
            </a:r>
            <a:r>
              <a:rPr dirty="0" lang="de-DE" smtClean="0" sz="2000">
                <a:latin charset="0" panose="020F0502020204030204" pitchFamily="34" typeface="Calibri"/>
              </a:rPr>
              <a:t>up to 30%</a:t>
            </a:r>
          </a:p>
          <a:p>
            <a:pPr eaLnBrk="1" hangingPunct="1" indent="-609600" marL="609600">
              <a:lnSpc>
                <a:spcPct val="90000"/>
              </a:lnSpc>
            </a:pPr>
            <a:r>
              <a:rPr dirty="0" lang="de-DE" smtClean="0" sz="2000">
                <a:latin charset="0" panose="020F0502020204030204" pitchFamily="34" typeface="Calibri"/>
              </a:rPr>
              <a:t>MF detection from the blood between 10-14 o&amp;#39;clock:</a:t>
            </a:r>
          </a:p>
          <a:p>
            <a:pPr eaLnBrk="1" hangingPunct="1" indent="-457200" lvl="2" marL="1371600">
              <a:lnSpc>
                <a:spcPct val="90000"/>
              </a:lnSpc>
              <a:buFontTx/>
              <a:buAutoNum type="arabicPeriod"/>
            </a:pPr>
            <a:r>
              <a:rPr dirty="0" err="1" lang="de-DE" smtClean="0" sz="2000">
                <a:latin charset="0" panose="020F0502020204030204" pitchFamily="34" typeface="Calibri"/>
              </a:rPr>
              <a:t>microhaematocrit</a:t>
            </a:r>
            <a:r>
              <a:rPr dirty="0" lang="de-DE" smtClean="0" sz="2000">
                <a:latin charset="0" panose="020F0502020204030204" pitchFamily="34" typeface="Calibri"/>
              </a:rPr>
              <a:t>:</a:t>
            </a:r>
            <a:r>
              <a:rPr dirty="0" err="1" lang="de-DE" smtClean="0" sz="2000">
                <a:latin charset="0" panose="020F0502020204030204" pitchFamily="34" typeface="Calibri"/>
              </a:rPr>
              <a:t>Hk</a:t>
            </a:r>
            <a:r>
              <a:rPr dirty="0" lang="de-DE" smtClean="0" sz="2000">
                <a:latin charset="0" panose="020F0502020204030204" pitchFamily="34" typeface="Calibri"/>
              </a:rPr>
              <a:t>Tube after</a:t>
            </a:r>
            <a:r>
              <a:rPr dirty="0" err="1" lang="de-DE" smtClean="0" sz="2000">
                <a:latin charset="0" panose="020F0502020204030204" pitchFamily="34" typeface="Calibri"/>
              </a:rPr>
              <a:t>centrifugation</a:t>
            </a:r>
            <a:r>
              <a:rPr dirty="0" lang="de-DE" smtClean="0" sz="2000">
                <a:latin charset="0" panose="020F0502020204030204" pitchFamily="34" typeface="Calibri"/>
              </a:rPr>
              <a:t>viewed in the microscope: MF movement in the layer above the</a:t>
            </a:r>
            <a:r>
              <a:rPr dirty="0" err="1" lang="de-DE" smtClean="0" sz="2000">
                <a:latin charset="0" panose="020F0502020204030204" pitchFamily="34" typeface="Calibri"/>
              </a:rPr>
              <a:t>Erys</a:t>
            </a: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 indent="-457200" lvl="2" marL="1371600">
              <a:lnSpc>
                <a:spcPct val="90000"/>
              </a:lnSpc>
              <a:buFontTx/>
              <a:buAutoNum type="arabicPeriod"/>
            </a:pPr>
            <a:r>
              <a:rPr dirty="0" err="1" lang="de-DE" smtClean="0" sz="2000">
                <a:latin charset="0" panose="020F0502020204030204" pitchFamily="34" typeface="Calibri"/>
              </a:rPr>
              <a:t>centrifugation</a:t>
            </a:r>
            <a:r>
              <a:rPr dirty="0" lang="de-DE" smtClean="0" sz="2000">
                <a:latin charset="0" panose="020F0502020204030204" pitchFamily="34" typeface="Calibri"/>
              </a:rPr>
              <a:t>: EDTA centrifuged blood; Microscopy sediment after methylene blue addition (no vaginal</a:t>
            </a:r>
            <a:r>
              <a:rPr dirty="0" err="1" lang="de-DE" smtClean="0" sz="2000">
                <a:latin charset="0" panose="020F0502020204030204" pitchFamily="34" typeface="Calibri"/>
              </a:rPr>
              <a:t>staining</a:t>
            </a:r>
            <a:r>
              <a:rPr dirty="0" lang="de-DE" smtClean="0" sz="2000">
                <a:latin charset="0" panose="020F0502020204030204" pitchFamily="34" typeface="Calibri"/>
              </a:rPr>
              <a:t>)</a:t>
            </a:r>
          </a:p>
          <a:p>
            <a:pPr eaLnBrk="1" hangingPunct="1" indent="-457200" lvl="2" marL="1371600">
              <a:lnSpc>
                <a:spcPct val="90000"/>
              </a:lnSpc>
              <a:buFontTx/>
              <a:buAutoNum type="arabicPeriod"/>
            </a:pPr>
            <a:r>
              <a:rPr dirty="0" lang="de-DE" smtClean="0" sz="2000">
                <a:latin charset="0" panose="020F0502020204030204" pitchFamily="34" typeface="Calibri"/>
              </a:rPr>
              <a:t>Thick drop: hematoxylin stain</a:t>
            </a:r>
          </a:p>
          <a:p>
            <a:pPr eaLnBrk="1" hangingPunct="1" indent="-457200" lvl="2" marL="1371600">
              <a:lnSpc>
                <a:spcPct val="90000"/>
              </a:lnSpc>
              <a:buFontTx/>
              <a:buAutoNum type="arabicPeriod"/>
            </a:pPr>
            <a:r>
              <a:rPr dirty="0" lang="de-DE" smtClean="0" sz="2000">
                <a:latin charset="0" panose="020F0502020204030204" pitchFamily="34" typeface="Calibri"/>
              </a:rPr>
              <a:t>Filtration: mixture of blood with methylene blue; then filtration through a</a:t>
            </a:r>
            <a:r>
              <a:rPr dirty="0" err="1" lang="de-DE" smtClean="0" sz="2000">
                <a:latin charset="0" panose="020F0502020204030204" pitchFamily="34" typeface="Calibri"/>
              </a:rPr>
              <a:t>Polycarbonfilter</a:t>
            </a:r>
            <a:r>
              <a:rPr dirty="0" lang="de-DE" smtClean="0" sz="2000">
                <a:latin charset="0" panose="020F0502020204030204" pitchFamily="34" typeface="Calibri"/>
              </a:rPr>
              <a:t>, Removal and microscopy</a:t>
            </a:r>
          </a:p>
        </p:txBody>
      </p:sp>
    </p:spTree>
    <p:extLst>
      <p:ext uri="{BB962C8B-B14F-4D97-AF65-F5344CB8AC3E}">
        <p14:creationId xmlns:p14="http://schemas.microsoft.com/office/powerpoint/2010/main" val="243412465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9458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33375"/>
            <a:ext cx="6588125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684213" y="4797425"/>
            <a:ext cx="755662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 u="sng">
                <a:latin charset="0" panose="020F0502020204030204" pitchFamily="34" typeface="Calibri"/>
              </a:rPr>
              <a:t>Rural areas of Mexico</a:t>
            </a:r>
            <a:r>
              <a:rPr dirty="0" lang="de-DE">
                <a:latin charset="0" panose="020F0502020204030204" pitchFamily="34" typeface="Calibri"/>
              </a:rPr>
              <a:t>:</a:t>
            </a:r>
            <a:r>
              <a:rPr dirty="0" lang="de-DE" smtClean="0">
                <a:latin charset="0" panose="020F0502020204030204" pitchFamily="34" typeface="Calibri"/>
              </a:rPr>
              <a:t>7</a:t>
            </a:r>
            <a:r>
              <a:rPr dirty="0" lang="de-DE">
                <a:latin charset="0" panose="020F0502020204030204" pitchFamily="34" typeface="Calibri"/>
              </a:rPr>
              <a:t>% of people carry tapeworms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25% of pigs carry Finns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 u="sng">
                <a:latin charset="0" panose="020F0502020204030204" pitchFamily="34" typeface="Calibri"/>
              </a:rPr>
              <a:t>Zimbabwe</a:t>
            </a:r>
            <a:r>
              <a:rPr dirty="0" lang="de-DE">
                <a:latin charset="0" panose="020F0502020204030204" pitchFamily="34" typeface="Calibri"/>
              </a:rPr>
              <a:t>: 12% of people positive in the ELISA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 Mikrofilarie nativ neu.jpg" id="84994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143000" y="1295400"/>
            <a:ext cx="6934200" cy="438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7088507"/>
      </p:ext>
    </p:extLst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6019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descr="C:\Clarissa\Parasitologie\Dias (Prof. Disko ua.)\Helminthen\Nematoden\Loa loa (Augenwurm)\Loa loa Mikrofilarie HE neu.jpg" id="86020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457200" y="609600"/>
            <a:ext cx="8153400" cy="605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1" name="AutoShape 5"/>
          <p:cNvSpPr>
            <a:spLocks noChangeArrowheads="1"/>
          </p:cNvSpPr>
          <p:nvPr/>
        </p:nvSpPr>
        <p:spPr bwMode="auto">
          <a:xfrm>
            <a:off x="5562600" y="3048000"/>
            <a:ext cx="1143000" cy="228600"/>
          </a:xfrm>
          <a:prstGeom prst="rightArrow">
            <a:avLst>
              <a:gd fmla="val 50000" name="adj1"/>
              <a:gd fmla="val 125000" name="adj2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wrap="none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507736"/>
      </p:ext>
    </p:extLst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therapy</a:t>
            </a:r>
          </a:p>
        </p:txBody>
      </p:sp>
      <p:sp>
        <p:nvSpPr>
          <p:cNvPr id="89091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DEC (=</a:t>
            </a:r>
            <a:r>
              <a:rPr dirty="0" err="1" lang="de-DE" smtClean="0" sz="2000">
                <a:latin charset="0" panose="020F0502020204030204" pitchFamily="34" typeface="Calibri"/>
              </a:rPr>
              <a:t>Diethylcarbazin</a:t>
            </a:r>
            <a:r>
              <a:rPr dirty="0" lang="de-DE" smtClean="0" sz="2000">
                <a:latin charset="0" panose="020F0502020204030204" pitchFamily="34" typeface="Calibri"/>
              </a:rPr>
              <a:t>.</a:t>
            </a:r>
            <a:r>
              <a:rPr dirty="0" err="1" lang="de-DE" smtClean="0" sz="2000">
                <a:latin charset="0" panose="020F0502020204030204" pitchFamily="34" typeface="Calibri"/>
              </a:rPr>
              <a:t>Hetrazan</a:t>
            </a:r>
            <a:r>
              <a:rPr dirty="0" lang="de-DE" smtClean="0" sz="2000">
                <a:latin charset="0" panose="020F0502020204030204" pitchFamily="34" typeface="Calibri"/>
                <a:cs charset="0" pitchFamily="18" typeface="Times New Roman"/>
              </a:rPr>
              <a:t>®</a:t>
            </a:r>
            <a:r>
              <a:rPr dirty="0" lang="de-DE" smtClean="0" sz="2000">
                <a:latin charset="0" panose="020F0502020204030204" pitchFamily="34" typeface="Calibri"/>
              </a:rPr>
              <a:t>);</a:t>
            </a:r>
            <a:r>
              <a:rPr dirty="0" err="1" lang="de-DE" smtClean="0" sz="2000">
                <a:latin charset="0" panose="020F0502020204030204" pitchFamily="34" typeface="Calibri"/>
              </a:rPr>
              <a:t>macrofilaricide</a:t>
            </a: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 lvl="1"/>
            <a:r>
              <a:rPr dirty="0" lang="de-DE" smtClean="0" sz="2000">
                <a:latin charset="0" panose="020F0502020204030204" pitchFamily="34" typeface="Calibri"/>
              </a:rPr>
              <a:t>cave: start at high MF load with low doses; at</a:t>
            </a:r>
            <a:r>
              <a:rPr dirty="0" err="1" lang="de-DE" smtClean="0" sz="2000">
                <a:latin charset="0" panose="020F0502020204030204" pitchFamily="34" typeface="Calibri"/>
              </a:rPr>
              <a:t>coinfection</a:t>
            </a:r>
            <a:r>
              <a:rPr dirty="0" lang="de-DE" smtClean="0" sz="2000">
                <a:latin charset="0" panose="020F0502020204030204" pitchFamily="34" typeface="Calibri"/>
              </a:rPr>
              <a:t>with O.</a:t>
            </a:r>
            <a:r>
              <a:rPr dirty="0" err="1" lang="de-DE" smtClean="0" sz="2000">
                <a:latin charset="0" panose="020F0502020204030204" pitchFamily="34" typeface="Calibri"/>
              </a:rPr>
              <a:t>volvulus</a:t>
            </a:r>
            <a:r>
              <a:rPr dirty="0" lang="de-DE" smtClean="0" sz="2000">
                <a:latin charset="0" panose="020F0502020204030204" pitchFamily="34" typeface="Calibri"/>
              </a:rPr>
              <a:t>:</a:t>
            </a:r>
            <a:r>
              <a:rPr dirty="0" err="1" lang="de-DE" smtClean="0" sz="2000">
                <a:latin charset="0" panose="020F0502020204030204" pitchFamily="34" typeface="Calibri"/>
              </a:rPr>
              <a:t>Mazzotti</a:t>
            </a:r>
            <a:r>
              <a:rPr dirty="0" lang="de-DE" smtClean="0" sz="2000">
                <a:latin charset="0" panose="020F0502020204030204" pitchFamily="34" typeface="Calibri"/>
              </a:rPr>
              <a:t>-Reaction! Induction of an immune reaction (itching, anaphylaxis, etc.)</a:t>
            </a:r>
          </a:p>
          <a:p>
            <a:pPr eaLnBrk="1" hangingPunct="1" lvl="1"/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dirty="0" err="1" lang="de-DE" smtClean="0" sz="2000">
                <a:latin charset="0" panose="020F0502020204030204" pitchFamily="34" typeface="Calibri"/>
              </a:rPr>
              <a:t>Ivermectin</a:t>
            </a:r>
            <a:r>
              <a:rPr dirty="0" lang="de-DE" smtClean="0" sz="2000">
                <a:latin charset="0" panose="020F0502020204030204" pitchFamily="34" typeface="Calibri"/>
              </a:rPr>
              <a:t>(</a:t>
            </a:r>
            <a:r>
              <a:rPr dirty="0" err="1" lang="de-DE" smtClean="0" sz="2000">
                <a:latin charset="0" panose="020F0502020204030204" pitchFamily="34" typeface="Calibri"/>
              </a:rPr>
              <a:t>Mectzan</a:t>
            </a:r>
            <a:r>
              <a:rPr dirty="0" lang="de-DE" smtClean="0" sz="2000">
                <a:latin charset="0" panose="020F0502020204030204" pitchFamily="34" typeface="Calibri"/>
                <a:cs charset="0" pitchFamily="18" typeface="Times New Roman"/>
              </a:rPr>
              <a:t>®</a:t>
            </a:r>
            <a:r>
              <a:rPr dirty="0" lang="de-DE" smtClean="0" sz="2000">
                <a:latin charset="0" panose="020F0502020204030204" pitchFamily="34" typeface="Calibri"/>
              </a:rPr>
              <a:t>);</a:t>
            </a:r>
            <a:r>
              <a:rPr dirty="0" err="1" lang="de-DE" smtClean="0" sz="2000">
                <a:latin charset="0" panose="020F0502020204030204" pitchFamily="34" typeface="Calibri"/>
              </a:rPr>
              <a:t>microfilaricide</a:t>
            </a: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Possibly.</a:t>
            </a:r>
            <a:r>
              <a:rPr dirty="0" err="1" lang="de-DE" smtClean="0" sz="2000">
                <a:latin charset="0" panose="020F0502020204030204" pitchFamily="34" typeface="Calibri"/>
              </a:rPr>
              <a:t>mebendazole</a:t>
            </a:r>
            <a:r>
              <a:rPr dirty="0" lang="de-DE" smtClean="0" sz="2000">
                <a:latin charset="0" panose="020F0502020204030204" pitchFamily="34" typeface="Calibri"/>
              </a:rPr>
              <a:t>/</a:t>
            </a:r>
            <a:r>
              <a:rPr dirty="0" err="1" lang="de-DE" smtClean="0" sz="2000">
                <a:latin charset="0" panose="020F0502020204030204" pitchFamily="34" typeface="Calibri"/>
              </a:rPr>
              <a:t>albendazole</a:t>
            </a:r>
            <a:endParaRPr dirty="0" lang="de-DE" smtClean="0" sz="20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499830"/>
      </p:ext>
    </p:extLst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itchFamily="34" typeface="Calibri"/>
              </a:rPr>
              <a:t>Liver, bowel and lung</a:t>
            </a:r>
          </a:p>
        </p:txBody>
      </p:sp>
      <p:sp>
        <p:nvSpPr>
          <p:cNvPr id="60419" name="Rectangle 3"/>
          <p:cNvSpPr>
            <a:spLocks noChangeArrowheads="1" noGrp="1"/>
          </p:cNvSpPr>
          <p:nvPr>
            <p:ph idx="1"/>
          </p:nvPr>
        </p:nvSpPr>
        <p:spPr>
          <a:xfrm>
            <a:off x="457200" y="1628800"/>
            <a:ext cx="8458200" cy="4114800"/>
          </a:xfrm>
          <a:noFill/>
        </p:spPr>
        <p:txBody>
          <a:bodyPr/>
          <a:lstStyle/>
          <a:p>
            <a:pPr eaLnBrk="1" hangingPunct="1"/>
            <a:r>
              <a:rPr dirty="0" lang="de-DE" smtClean="0" sz="2000">
                <a:latin charset="0" pitchFamily="34" typeface="Calibri"/>
              </a:rPr>
              <a:t>First intermediate landlord: snail</a:t>
            </a:r>
          </a:p>
          <a:p>
            <a:pPr eaLnBrk="1" hangingPunct="1"/>
            <a:endParaRPr dirty="0" lang="de-DE" smtClean="0" sz="2000">
              <a:latin charset="0" pitchFamily="34" typeface="Calibri"/>
            </a:endParaRPr>
          </a:p>
          <a:p>
            <a:pPr eaLnBrk="1" hangingPunct="1"/>
            <a:r>
              <a:rPr dirty="0" i="1" lang="de-DE" smtClean="0" sz="2000">
                <a:latin charset="0" pitchFamily="34" typeface="Calibri"/>
              </a:rPr>
              <a:t>But:</a:t>
            </a:r>
            <a:r>
              <a:rPr dirty="0" lang="de-DE" smtClean="0" sz="2000">
                <a:latin charset="0" pitchFamily="34" typeface="Calibri"/>
              </a:rPr>
              <a:t> </a:t>
            </a:r>
            <a:r>
              <a:rPr dirty="0" err="1" lang="de-DE" smtClean="0" sz="2000">
                <a:latin charset="0" pitchFamily="34" typeface="Calibri"/>
              </a:rPr>
              <a:t>Zerkarie</a:t>
            </a:r>
            <a:r>
              <a:rPr dirty="0" lang="de-DE" smtClean="0" sz="2000">
                <a:latin charset="0" pitchFamily="34" typeface="Calibri"/>
              </a:rPr>
              <a:t>investigated</a:t>
            </a:r>
            <a:r>
              <a:rPr b="1" dirty="0" lang="de-DE" smtClean="0" sz="2000">
                <a:latin charset="0" pitchFamily="34" typeface="Calibri"/>
              </a:rPr>
              <a:t>second</a:t>
            </a:r>
            <a:r>
              <a:rPr dirty="0" lang="de-DE" smtClean="0" sz="2000">
                <a:latin charset="0" pitchFamily="34" typeface="Calibri"/>
              </a:rPr>
              <a:t>Intermediate host on eg snails, fish, freshwater crabs, ants and (water) plants and becomes</a:t>
            </a:r>
            <a:r>
              <a:rPr b="1" dirty="0" err="1" lang="de-DE" smtClean="0" sz="2000">
                <a:latin charset="0" pitchFamily="34" typeface="Calibri"/>
              </a:rPr>
              <a:t>metacercariae</a:t>
            </a:r>
            <a:endParaRPr b="1" dirty="0" lang="de-DE" smtClean="0" sz="2000">
              <a:latin charset="0" pitchFamily="34" typeface="Calibri"/>
            </a:endParaRPr>
          </a:p>
          <a:p>
            <a:pPr eaLnBrk="1" hangingPunct="1"/>
            <a:endParaRPr b="1" dirty="0" lang="de-DE" smtClean="0" sz="2000">
              <a:latin charset="0" pitchFamily="34" typeface="Calibri"/>
            </a:endParaRPr>
          </a:p>
          <a:p>
            <a:pPr eaLnBrk="1" hangingPunct="1"/>
            <a:r>
              <a:rPr dirty="0" lang="de-DE" smtClean="0" sz="2000">
                <a:latin charset="0" pitchFamily="34" typeface="Calibri"/>
              </a:rPr>
              <a:t>Success rate the</a:t>
            </a:r>
            <a:r>
              <a:rPr dirty="0" err="1" lang="de-DE" smtClean="0" sz="2000">
                <a:latin charset="0" pitchFamily="34" typeface="Calibri"/>
              </a:rPr>
              <a:t>Endwirt</a:t>
            </a:r>
            <a:r>
              <a:rPr dirty="0" lang="de-DE" smtClean="0" sz="2000">
                <a:latin charset="0" pitchFamily="34" typeface="Calibri"/>
              </a:rPr>
              <a:t>To reach is increased by a multiple, since the</a:t>
            </a:r>
            <a:r>
              <a:rPr b="1" dirty="0" lang="de-DE" smtClean="0" sz="2000">
                <a:latin charset="0" pitchFamily="34" typeface="Calibri"/>
              </a:rPr>
              <a:t>food</a:t>
            </a:r>
            <a:r>
              <a:rPr dirty="0" lang="de-DE" smtClean="0" sz="2000">
                <a:latin charset="0" pitchFamily="34" typeface="Calibri"/>
              </a:rPr>
              <a:t>becomes infected</a:t>
            </a:r>
          </a:p>
          <a:p>
            <a:pPr eaLnBrk="1" hangingPunct="1"/>
            <a:endParaRPr dirty="0" lang="de-DE" smtClean="0" sz="2000">
              <a:latin charset="0" pitchFamily="34" typeface="Calibri"/>
            </a:endParaRPr>
          </a:p>
          <a:p>
            <a:pPr eaLnBrk="1" hangingPunct="1"/>
            <a:r>
              <a:rPr dirty="0" err="1" lang="de-DE" smtClean="0" sz="2000">
                <a:latin charset="0" pitchFamily="34" typeface="Calibri"/>
              </a:rPr>
              <a:t>metacercariae</a:t>
            </a:r>
            <a:r>
              <a:rPr dirty="0" lang="de-DE" smtClean="0" sz="2000">
                <a:latin charset="0" pitchFamily="34" typeface="Calibri"/>
              </a:rPr>
              <a:t>can be up to 3 years</a:t>
            </a:r>
            <a:r>
              <a:rPr dirty="0" err="1" lang="de-DE" smtClean="0" sz="2000">
                <a:latin charset="0" pitchFamily="34" typeface="Calibri"/>
              </a:rPr>
              <a:t>infestationstüchtig</a:t>
            </a:r>
            <a:r>
              <a:rPr dirty="0" lang="de-DE" smtClean="0" sz="2000">
                <a:latin charset="0" pitchFamily="34" typeface="Calibri"/>
              </a:rPr>
              <a:t>his</a:t>
            </a:r>
          </a:p>
        </p:txBody>
      </p:sp>
    </p:spTree>
    <p:extLst>
      <p:ext uri="{BB962C8B-B14F-4D97-AF65-F5344CB8AC3E}">
        <p14:creationId xmlns:p14="http://schemas.microsoft.com/office/powerpoint/2010/main" val="120838720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ChangeArrowheads="1" noGrp="1"/>
          </p:cNvSpPr>
          <p:nvPr>
            <p:ph type="title"/>
          </p:nvPr>
        </p:nvSpPr>
        <p:spPr>
          <a:xfrm>
            <a:off x="762000" y="533400"/>
            <a:ext cx="7772400" cy="1143000"/>
          </a:xfrm>
        </p:spPr>
        <p:txBody>
          <a:bodyPr/>
          <a:lstStyle/>
          <a:p>
            <a:pPr eaLnBrk="1" hangingPunct="1"/>
            <a:r>
              <a:rPr b="1" dirty="0" err="1" lang="de-DE" smtClean="0" sz="2800">
                <a:solidFill>
                  <a:srgbClr val="000066"/>
                </a:solidFill>
                <a:latin charset="0" pitchFamily="34" typeface="Calibri"/>
              </a:rPr>
              <a:t>Fasciola</a:t>
            </a:r>
            <a:r>
              <a:rPr b="1" dirty="0" lang="de-DE" smtClean="0" sz="2800">
                <a:solidFill>
                  <a:srgbClr val="000066"/>
                </a:solidFill>
                <a:latin charset="0" pitchFamily="34" typeface="Calibri"/>
              </a:rPr>
              <a:t> </a:t>
            </a:r>
            <a:r>
              <a:rPr b="1" dirty="0" err="1" lang="de-DE" smtClean="0" sz="2800">
                <a:solidFill>
                  <a:srgbClr val="000066"/>
                </a:solidFill>
                <a:latin charset="0" pitchFamily="34" typeface="Calibri"/>
              </a:rPr>
              <a:t>hepatica</a:t>
            </a:r>
            <a:endParaRPr b="1" dirty="0" lang="de-DE" smtClean="0" sz="2800">
              <a:solidFill>
                <a:srgbClr val="000066"/>
              </a:solidFill>
              <a:latin charset="0" pitchFamily="34" typeface="Calibri"/>
            </a:endParaRPr>
          </a:p>
        </p:txBody>
      </p:sp>
      <p:pic>
        <p:nvPicPr>
          <p:cNvPr descr="C:\Clarissa\Parasitologie\Dias (Prof. Disko ua.)\Helminthen\Trematoden\Fasciola hepatica\F.h Adulte Form 30x13mm neu.jpg" id="61443" name="Picture 1028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3124200" y="1905000"/>
            <a:ext cx="2657475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24442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itchFamily="34" typeface="Calibri"/>
              </a:rPr>
              <a:t>Epidemiology</a:t>
            </a:r>
          </a:p>
        </p:txBody>
      </p:sp>
      <p:sp>
        <p:nvSpPr>
          <p:cNvPr id="62467" name="Rectangle 3"/>
          <p:cNvSpPr>
            <a:spLocks noChangeArrowheads="1" noGrp="1"/>
          </p:cNvSpPr>
          <p:nvPr>
            <p:ph idx="1"/>
          </p:nvPr>
        </p:nvSpPr>
        <p:spPr>
          <a:xfrm>
            <a:off x="685800" y="1981200"/>
            <a:ext cx="7772400" cy="3824064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dirty="0" lang="de-DE" smtClean="0" sz="2000">
                <a:latin charset="0" pitchFamily="34" typeface="Calibri"/>
              </a:rPr>
              <a:t>Worldwide spread in all countries with sheep breeding: &amp;quot;</a:t>
            </a:r>
            <a:r>
              <a:rPr dirty="0" err="1" lang="de-DE" smtClean="0" sz="2000">
                <a:latin charset="0" pitchFamily="34" typeface="Calibri"/>
              </a:rPr>
              <a:t>sheep</a:t>
            </a:r>
            <a:r>
              <a:rPr dirty="0" lang="de-DE" smtClean="0" sz="2000">
                <a:latin charset="0" pitchFamily="34" typeface="Calibri"/>
              </a:rPr>
              <a:t> </a:t>
            </a:r>
            <a:r>
              <a:rPr dirty="0" err="1" lang="de-DE" smtClean="0" sz="2000">
                <a:latin charset="0" pitchFamily="34" typeface="Calibri"/>
              </a:rPr>
              <a:t>liver</a:t>
            </a:r>
            <a:r>
              <a:rPr dirty="0" lang="de-DE" smtClean="0" sz="2000">
                <a:latin charset="0" pitchFamily="34" typeface="Calibri"/>
              </a:rPr>
              <a:t> </a:t>
            </a:r>
            <a:r>
              <a:rPr dirty="0" err="1" lang="de-DE" smtClean="0" sz="2000">
                <a:latin charset="0" pitchFamily="34" typeface="Calibri"/>
              </a:rPr>
              <a:t>fluke</a:t>
            </a:r>
            <a:r>
              <a:rPr dirty="0" lang="de-DE" smtClean="0" sz="2000">
                <a:latin charset="0" pitchFamily="34" typeface="Calibri"/>
              </a:rPr>
              <a:t>&amp;quot;</a:t>
            </a:r>
          </a:p>
          <a:p>
            <a:pPr eaLnBrk="1" hangingPunct="1">
              <a:lnSpc>
                <a:spcPct val="80000"/>
              </a:lnSpc>
            </a:pPr>
            <a:endParaRPr dirty="0" lang="de-DE" sz="2000">
              <a:latin charset="0" pitchFamily="34"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dirty="0" lang="de-DE" smtClean="0" sz="2000">
                <a:latin charset="0" pitchFamily="34" typeface="Calibri"/>
              </a:rPr>
              <a:t>also in cattle, donkeys, goats, pigs, wild hares and rabbits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dirty="0" lang="de-DE" smtClean="0" sz="2000">
              <a:latin charset="0" pitchFamily="34"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dirty="0" lang="de-DE" smtClean="0" sz="2000">
                <a:latin charset="0" pitchFamily="34" typeface="Calibri"/>
              </a:rPr>
              <a:t>Approximately 1 million infected worldwide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dirty="0" lang="de-DE" smtClean="0" sz="2000">
              <a:latin charset="0" pitchFamily="34"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dirty="0" err="1" lang="de-DE" smtClean="0" sz="2000">
                <a:latin charset="0" pitchFamily="34" typeface="Calibri"/>
              </a:rPr>
              <a:t>endemic areas</a:t>
            </a:r>
            <a:r>
              <a:rPr dirty="0" lang="de-DE" smtClean="0" sz="2000">
                <a:latin charset="0" pitchFamily="34" typeface="Calibri"/>
              </a:rPr>
              <a:t>in Europe: Normandy; Infestation of the house rat in</a:t>
            </a:r>
          </a:p>
          <a:p>
            <a:pPr eaLnBrk="1" hangingPunct="1" indent="0" marL="0">
              <a:lnSpc>
                <a:spcPct val="80000"/>
              </a:lnSpc>
              <a:buNone/>
            </a:pPr>
            <a:r>
              <a:rPr dirty="0" lang="de-DE" sz="2000">
                <a:latin charset="0" pitchFamily="34" typeface="Calibri"/>
              </a:rPr>
              <a:t> </a:t>
            </a:r>
            <a:r>
              <a:rPr dirty="0" lang="de-DE" smtClean="0" sz="2000">
                <a:latin charset="0" pitchFamily="34" typeface="Calibri"/>
              </a:rPr>
              <a:t>     </a:t>
            </a:r>
            <a:r>
              <a:rPr b="1" dirty="0" lang="de-DE" smtClean="0" sz="2000">
                <a:latin charset="0" pitchFamily="34" typeface="Calibri"/>
              </a:rPr>
              <a:t>Corsica</a:t>
            </a:r>
            <a:r>
              <a:rPr dirty="0" lang="de-DE" smtClean="0" sz="2000">
                <a:latin charset="0" pitchFamily="34" typeface="Calibri"/>
              </a:rPr>
              <a:t>: 45%; up to 100,000 infected</a:t>
            </a:r>
          </a:p>
          <a:p>
            <a:pPr eaLnBrk="1" hangingPunct="1" indent="0" marL="0">
              <a:lnSpc>
                <a:spcPct val="80000"/>
              </a:lnSpc>
              <a:buNone/>
            </a:pPr>
            <a:r>
              <a:rPr b="1" dirty="0" lang="de-DE" smtClean="0" sz="2000">
                <a:latin charset="0" pitchFamily="34" typeface="Calibri"/>
              </a:rPr>
              <a:t>Portugal</a:t>
            </a:r>
            <a:r>
              <a:rPr dirty="0" lang="de-DE" smtClean="0" sz="2000">
                <a:latin charset="0" pitchFamily="34" typeface="Calibri"/>
              </a:rPr>
              <a:t>eg postage up to 3.2% prevalence</a:t>
            </a:r>
          </a:p>
        </p:txBody>
      </p:sp>
    </p:spTree>
    <p:extLst>
      <p:ext uri="{BB962C8B-B14F-4D97-AF65-F5344CB8AC3E}">
        <p14:creationId xmlns:p14="http://schemas.microsoft.com/office/powerpoint/2010/main" val="16696487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" id="63490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2862263" y="968375"/>
            <a:ext cx="3419475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Text Box 5"/>
          <p:cNvSpPr txBox="1">
            <a:spLocks noChangeArrowheads="1"/>
          </p:cNvSpPr>
          <p:nvPr/>
        </p:nvSpPr>
        <p:spPr bwMode="auto">
          <a:xfrm>
            <a:off x="3203575" y="6057900"/>
            <a:ext cx="2713038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b="1" lang="de-DE">
                <a:latin charset="0" pitchFamily="34" typeface="Calibri"/>
              </a:rPr>
              <a:t>Lymnaea trunculata</a:t>
            </a:r>
          </a:p>
        </p:txBody>
      </p:sp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685800" y="3573463"/>
            <a:ext cx="2028825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b="1" lang="de-DE">
                <a:latin charset="0" pitchFamily="34" typeface="Calibri"/>
              </a:rPr>
              <a:t>watercress</a:t>
            </a:r>
          </a:p>
          <a:p>
            <a:r>
              <a:rPr b="1" lang="de-DE">
                <a:latin charset="0" pitchFamily="34" typeface="Calibri"/>
              </a:rPr>
              <a:t>or water</a:t>
            </a:r>
          </a:p>
          <a:p>
            <a:r>
              <a:rPr b="1" lang="de-DE">
                <a:latin charset="0" pitchFamily="34" typeface="Calibri"/>
              </a:rPr>
              <a:t>Grass hay</a:t>
            </a:r>
          </a:p>
        </p:txBody>
      </p:sp>
    </p:spTree>
    <p:extLst>
      <p:ext uri="{BB962C8B-B14F-4D97-AF65-F5344CB8AC3E}">
        <p14:creationId xmlns:p14="http://schemas.microsoft.com/office/powerpoint/2010/main" val="53630088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uppieren 10"/>
          <p:cNvGrpSpPr>
            <a:grpSpLocks/>
          </p:cNvGrpSpPr>
          <p:nvPr/>
        </p:nvGrpSpPr>
        <p:grpSpPr bwMode="auto">
          <a:xfrm>
            <a:off x="244475" y="620713"/>
            <a:ext cx="8613775" cy="5594350"/>
            <a:chOff x="428596" y="609600"/>
            <a:chExt cx="8613836" cy="5594515"/>
          </a:xfrm>
        </p:grpSpPr>
        <p:pic>
          <p:nvPicPr>
            <p:cNvPr descr="Fasciola hepatica aus Atlas Mensch ist Fehlwirt neu" id="64515" name="Picture 4"/>
            <p:cNvPicPr>
              <a:picLocks noChangeArrowheads="1" noChangeAspect="1"/>
            </p:cNvPicPr>
            <p:nvPr/>
          </p:nvPicPr>
          <p:blipFill>
            <a:blip cstate="print" r:embed="rId2"/>
            <a:srcRect/>
            <a:stretch>
              <a:fillRect/>
            </a:stretch>
          </p:blipFill>
          <p:spPr bwMode="auto">
            <a:xfrm>
              <a:off x="2438400" y="1447800"/>
              <a:ext cx="4351338" cy="441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16" name="Line 5"/>
            <p:cNvSpPr>
              <a:spLocks noChangeShapeType="1"/>
            </p:cNvSpPr>
            <p:nvPr/>
          </p:nvSpPr>
          <p:spPr bwMode="auto">
            <a:xfrm flipV="1">
              <a:off x="6529388" y="1066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4517" name="Text Box 6"/>
            <p:cNvSpPr txBox="1">
              <a:spLocks noChangeArrowheads="1"/>
            </p:cNvSpPr>
            <p:nvPr/>
          </p:nvSpPr>
          <p:spPr bwMode="auto">
            <a:xfrm>
              <a:off x="4419585" y="609600"/>
              <a:ext cx="4622847" cy="4616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b="1" lang="de-DE">
                  <a:latin charset="0" pitchFamily="34" typeface="Calibri"/>
                </a:rPr>
                <a:t>Food with metacercaria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4071935" y="3643401"/>
              <a:ext cx="1143008" cy="10001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9" name="Gerade Verbindung 8"/>
            <p:cNvCxnSpPr/>
            <p:nvPr/>
          </p:nvCxnSpPr>
          <p:spPr>
            <a:xfrm flipV="1" rot="10800000">
              <a:off x="1643043" y="4643556"/>
              <a:ext cx="2428892" cy="2857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20" name="Textfeld 9"/>
            <p:cNvSpPr txBox="1">
              <a:spLocks noChangeArrowheads="1"/>
            </p:cNvSpPr>
            <p:nvPr/>
          </p:nvSpPr>
          <p:spPr bwMode="auto">
            <a:xfrm>
              <a:off x="428596" y="4429224"/>
              <a:ext cx="1928819" cy="17748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800">
                  <a:latin charset="0" pitchFamily="34" typeface="Calibri"/>
                </a:rPr>
                <a:t>Larvae migrate along the abdominal wall and</a:t>
              </a:r>
            </a:p>
            <a:p>
              <a:r>
                <a:rPr lang="de-DE" sz="1800">
                  <a:latin charset="0" pitchFamily="34" typeface="Calibri"/>
                </a:rPr>
                <a:t>pierce the liver to the bile ducts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66851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aciola hepatica 112483 neu.jpg" id="65538" name="Picture 205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295400" y="609600"/>
            <a:ext cx="6781800" cy="545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152009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ciola hepatica 102482 neu" id="66562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855788" y="2033588"/>
            <a:ext cx="5430837" cy="278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Line 5"/>
          <p:cNvSpPr>
            <a:spLocks noChangeShapeType="1"/>
          </p:cNvSpPr>
          <p:nvPr/>
        </p:nvSpPr>
        <p:spPr bwMode="auto">
          <a:xfrm flipH="1">
            <a:off x="1524000" y="3429000"/>
            <a:ext cx="13716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6564" name="Text Box 6"/>
          <p:cNvSpPr txBox="1">
            <a:spLocks noChangeArrowheads="1"/>
          </p:cNvSpPr>
          <p:nvPr/>
        </p:nvSpPr>
        <p:spPr bwMode="auto">
          <a:xfrm>
            <a:off x="971550" y="5516563"/>
            <a:ext cx="3962400" cy="461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b="1" lang="de-DE">
                <a:latin charset="0" pitchFamily="34" typeface="Calibri"/>
              </a:rPr>
              <a:t>Uterus:</a:t>
            </a:r>
            <a:r>
              <a:rPr lang="de-DE">
                <a:latin charset="0" pitchFamily="34" typeface="Calibri"/>
              </a:rPr>
              <a:t>up to 20,000 eggs / day</a:t>
            </a:r>
          </a:p>
        </p:txBody>
      </p:sp>
      <p:sp>
        <p:nvSpPr>
          <p:cNvPr id="66565" name="Textfeld 6"/>
          <p:cNvSpPr txBox="1">
            <a:spLocks noChangeArrowheads="1"/>
          </p:cNvSpPr>
          <p:nvPr/>
        </p:nvSpPr>
        <p:spPr bwMode="auto">
          <a:xfrm>
            <a:off x="3624687" y="642938"/>
            <a:ext cx="231531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b="1" dirty="0" lang="de-DE" sz="2800">
                <a:solidFill>
                  <a:srgbClr val="000066"/>
                </a:solidFill>
                <a:latin charset="0" pitchFamily="34" typeface="Calibri"/>
              </a:rPr>
              <a:t>Adult worm</a:t>
            </a:r>
          </a:p>
          <a:p>
            <a:pPr algn="ctr"/>
            <a:r>
              <a:rPr dirty="0" lang="de-DE">
                <a:latin charset="0" pitchFamily="34" typeface="Calibri"/>
              </a:rPr>
              <a:t>up to 3cm long</a:t>
            </a:r>
          </a:p>
        </p:txBody>
      </p:sp>
    </p:spTree>
    <p:extLst>
      <p:ext uri="{BB962C8B-B14F-4D97-AF65-F5344CB8AC3E}">
        <p14:creationId xmlns:p14="http://schemas.microsoft.com/office/powerpoint/2010/main" val="18056464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123728" y="283230"/>
            <a:ext cx="50717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Life cycle of</a:t>
            </a:r>
            <a:r>
              <a:rPr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Taenia</a:t>
            </a:r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 </a:t>
            </a:r>
            <a:r>
              <a:rPr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solium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pic>
        <p:nvPicPr>
          <p:cNvPr descr="Taenia_solium_LifeCycle" id="20483" name="Picture 3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00621"/>
            <a:ext cx="5864225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4912792" y="1210146"/>
            <a:ext cx="2107902" cy="3352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wrap="none"/>
          <a:lstStyle/>
          <a:p>
            <a:endParaRPr lang="de-DE">
              <a:latin charset="0" panose="020F0502020204030204" pitchFamily="34" typeface="Calibri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7164710" y="2701880"/>
            <a:ext cx="1580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>
                <a:solidFill>
                  <a:srgbClr val="FF3300"/>
                </a:solidFill>
                <a:latin charset="0" panose="020F0502020204030204" pitchFamily="34" typeface="Calibri"/>
              </a:rPr>
              <a:t>Autoinfection!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kumente und Einstellungen\Administrator\Desktop\EM von Fasciola hepaticaaus Piekarski.jpg" id="67586" name="Picture 1028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2438400" y="609600"/>
            <a:ext cx="400208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72958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aciola hepatica 25x neu.jpg" id="68610" name="Picture 2052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762000" y="838200"/>
            <a:ext cx="7772400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518217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aciola hepatica 62463 neu.jpg" id="69634" name="Picture 1028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762000" y="838200"/>
            <a:ext cx="7924800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964542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aciola hepatica 112484 neu.jpg" id="70658" name="Picture 1028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685800" y="762000"/>
            <a:ext cx="7772400" cy="528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568416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050"/>
          <p:cNvSpPr>
            <a:spLocks noChangeArrowheads="1"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itchFamily="34" typeface="Calibri"/>
              </a:rPr>
              <a:t>Pathology and clinic</a:t>
            </a:r>
          </a:p>
        </p:txBody>
      </p:sp>
      <p:sp>
        <p:nvSpPr>
          <p:cNvPr id="71683" name="Rectangle 2051"/>
          <p:cNvSpPr>
            <a:spLocks noChangeArrowheads="1" noGrp="1"/>
          </p:cNvSpPr>
          <p:nvPr>
            <p:ph idx="1"/>
          </p:nvPr>
        </p:nvSpPr>
        <p:spPr>
          <a:xfrm>
            <a:off x="685800" y="1628800"/>
            <a:ext cx="7772400" cy="3886200"/>
          </a:xfrm>
          <a:noFill/>
        </p:spPr>
        <p:txBody>
          <a:bodyPr/>
          <a:lstStyle/>
          <a:p>
            <a:pPr eaLnBrk="1" hangingPunct="1"/>
            <a:r>
              <a:rPr dirty="0" i="1" lang="de-DE" smtClean="0" sz="2000">
                <a:latin charset="0" pitchFamily="34" typeface="Calibri"/>
              </a:rPr>
              <a:t>Acute inf .:</a:t>
            </a:r>
            <a:r>
              <a:rPr dirty="0" lang="de-DE" smtClean="0" sz="2000">
                <a:latin charset="0" pitchFamily="34" typeface="Calibri"/>
              </a:rPr>
              <a:t>Fever,</a:t>
            </a:r>
            <a:r>
              <a:rPr dirty="0" err="1" lang="de-DE" smtClean="0" sz="2000">
                <a:latin charset="0" pitchFamily="34" typeface="Calibri"/>
              </a:rPr>
              <a:t>hepatosplenomegaly</a:t>
            </a:r>
            <a:r>
              <a:rPr dirty="0" lang="de-DE" smtClean="0" sz="2000">
                <a:latin charset="0" pitchFamily="34" typeface="Calibri"/>
              </a:rPr>
              <a:t>, Vomiting,</a:t>
            </a:r>
            <a:r>
              <a:rPr dirty="0" err="1" lang="de-DE" smtClean="0" sz="2000">
                <a:latin charset="0" pitchFamily="34" typeface="Calibri"/>
              </a:rPr>
              <a:t>epigastric</a:t>
            </a:r>
            <a:r>
              <a:rPr dirty="0" lang="de-DE" smtClean="0" sz="2000">
                <a:latin charset="0" pitchFamily="34" typeface="Calibri"/>
              </a:rPr>
              <a:t>Pain, anorexia</a:t>
            </a:r>
          </a:p>
          <a:p>
            <a:pPr eaLnBrk="1" hangingPunct="1"/>
            <a:endParaRPr dirty="0" lang="de-DE" smtClean="0" sz="2000">
              <a:latin charset="0" pitchFamily="34" typeface="Calibri"/>
            </a:endParaRPr>
          </a:p>
          <a:p>
            <a:pPr eaLnBrk="1" hangingPunct="1"/>
            <a:r>
              <a:rPr dirty="0" i="1" lang="de-DE" smtClean="0" sz="2000">
                <a:latin charset="0" pitchFamily="34" typeface="Calibri"/>
              </a:rPr>
              <a:t>Chron. Inf .:</a:t>
            </a:r>
            <a:r>
              <a:rPr dirty="0" lang="de-DE" smtClean="0" sz="2000">
                <a:latin charset="0" pitchFamily="34" typeface="Calibri"/>
              </a:rPr>
              <a:t>asymptomatic until</a:t>
            </a:r>
            <a:r>
              <a:rPr dirty="0" err="1" lang="de-DE" smtClean="0" sz="2000">
                <a:latin charset="0" pitchFamily="34" typeface="Calibri"/>
              </a:rPr>
              <a:t>epigastric</a:t>
            </a:r>
            <a:r>
              <a:rPr dirty="0" lang="de-DE" smtClean="0" sz="2000">
                <a:latin charset="0" pitchFamily="34" typeface="Calibri"/>
              </a:rPr>
              <a:t>Pain, vomiting and</a:t>
            </a:r>
            <a:r>
              <a:rPr dirty="0" err="1" lang="de-DE" smtClean="0" sz="2000">
                <a:latin charset="0" pitchFamily="34" typeface="Calibri"/>
              </a:rPr>
              <a:t>hepatomegaly</a:t>
            </a:r>
            <a:endParaRPr dirty="0" lang="de-DE" smtClean="0" sz="2000">
              <a:latin charset="0" pitchFamily="34" typeface="Calibri"/>
            </a:endParaRPr>
          </a:p>
          <a:p>
            <a:pPr eaLnBrk="1" hangingPunct="1"/>
            <a:endParaRPr dirty="0" lang="de-DE" smtClean="0" sz="2000">
              <a:latin charset="0" pitchFamily="34" typeface="Calibri"/>
            </a:endParaRPr>
          </a:p>
          <a:p>
            <a:pPr eaLnBrk="1" hangingPunct="1"/>
            <a:r>
              <a:rPr dirty="0" lang="de-DE" smtClean="0" sz="2000">
                <a:latin charset="0" pitchFamily="34" typeface="Calibri"/>
              </a:rPr>
              <a:t>Bacterial secondary infections (</a:t>
            </a:r>
            <a:r>
              <a:rPr dirty="0" err="1" lang="de-DE" smtClean="0" sz="2000">
                <a:latin charset="0" pitchFamily="34" typeface="Calibri"/>
              </a:rPr>
              <a:t>cholangitis</a:t>
            </a:r>
            <a:r>
              <a:rPr dirty="0" lang="de-DE" smtClean="0" sz="2000">
                <a:latin charset="0" pitchFamily="34" typeface="Calibri"/>
              </a:rPr>
              <a:t>)</a:t>
            </a:r>
          </a:p>
          <a:p>
            <a:pPr eaLnBrk="1" hangingPunct="1"/>
            <a:endParaRPr dirty="0" lang="de-DE" smtClean="0" sz="2000">
              <a:latin charset="0" pitchFamily="34" typeface="Calibri"/>
            </a:endParaRPr>
          </a:p>
          <a:p>
            <a:pPr eaLnBrk="1" hangingPunct="1"/>
            <a:r>
              <a:rPr dirty="0" err="1" lang="de-DE" smtClean="0" sz="2000">
                <a:latin charset="0" pitchFamily="34" typeface="Calibri"/>
              </a:rPr>
              <a:t>ectopic</a:t>
            </a:r>
            <a:r>
              <a:rPr dirty="0" lang="de-DE" smtClean="0" sz="2000">
                <a:latin charset="0" pitchFamily="34" typeface="Calibri"/>
              </a:rPr>
              <a:t>Worms in the lungs, brain, eyes etc. rarely possible</a:t>
            </a:r>
          </a:p>
        </p:txBody>
      </p:sp>
    </p:spTree>
    <p:extLst>
      <p:ext uri="{BB962C8B-B14F-4D97-AF65-F5344CB8AC3E}">
        <p14:creationId xmlns:p14="http://schemas.microsoft.com/office/powerpoint/2010/main" val="60575360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.h. Wurm in Leber mit umgebender Zystenwand  neu.jpg" id="72706" name="Picture 1028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685800" y="685800"/>
            <a:ext cx="7772400" cy="51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351205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.h.Gallengang Rind mit Verdickung und Fibrose neu.jpg" id="73730" name="Picture 205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685800" y="914400"/>
            <a:ext cx="77724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757073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ciola hepatica 70 Prozent Eos und unklare Leberschmerzen 2 neu" id="74754" name="Picture 1028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219200" y="1371600"/>
            <a:ext cx="6781800" cy="441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125007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.h Miracidie neu.jpg" id="75778" name="Picture 2052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1371600" y="1447800"/>
            <a:ext cx="6629400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7341610"/>
      </p:ext>
    </p:extLst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itchFamily="34" typeface="Calibri"/>
              </a:rPr>
              <a:t>The intermediate host</a:t>
            </a:r>
          </a:p>
        </p:txBody>
      </p:sp>
      <p:pic>
        <p:nvPicPr>
          <p:cNvPr descr="C:\Clarissa\Parasitologie\Dias (Prof. Disko ua.)\Helminthen\Trematoden\Fasciola hepatica\Faciola hepatica Zwischenwirtspezies sind Lymnaea und Succinea neu.jpg" id="76803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990600" y="1600200"/>
            <a:ext cx="7315200" cy="483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118922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b="1" dirty="0" lang="de-DE" smtClean="0" sz="2800">
                <a:solidFill>
                  <a:srgbClr val="002060"/>
                </a:solidFill>
                <a:latin charset="0" panose="020F0502020204030204" pitchFamily="34" typeface="Calibri"/>
                <a:cs charset="0" pitchFamily="18" typeface="Times New Roman"/>
              </a:rPr>
              <a:t>cysticercosis</a:t>
            </a:r>
            <a:r>
              <a:rPr b="1" dirty="0" lang="de-DE" smtClean="0" sz="2800">
                <a:solidFill>
                  <a:schemeClr val="tx1"/>
                </a:solidFill>
                <a:latin charset="0" panose="020F0502020204030204" pitchFamily="34" typeface="Calibri"/>
                <a:cs charset="0" pitchFamily="18" typeface="Times New Roman"/>
              </a:rPr>
              <a:t> </a:t>
            </a:r>
            <a:endParaRPr b="1" dirty="0" lang="de-DE" sz="2800">
              <a:solidFill>
                <a:schemeClr val="tx1"/>
              </a:solidFill>
              <a:latin charset="0" panose="020F0502020204030204" pitchFamily="34" typeface="Calibri"/>
              <a:cs charset="0" pitchFamily="18" typeface="Times New Roman"/>
            </a:endParaRPr>
          </a:p>
        </p:txBody>
      </p:sp>
      <p:sp>
        <p:nvSpPr>
          <p:cNvPr id="1906" name="Inhaltsplatzhalter 1905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Infection with the larvae (= fins) of the pork tapeworm</a:t>
            </a:r>
          </a:p>
          <a:p>
            <a:pPr>
              <a:defRPr/>
            </a:pPr>
            <a:endParaRPr dirty="0" lang="de-DE">
              <a:latin charset="0" panose="020F0502020204030204" pitchFamily="34" typeface="Calibri"/>
            </a:endParaRPr>
          </a:p>
        </p:txBody>
      </p:sp>
      <p:pic>
        <p:nvPicPr>
          <p:cNvPr descr="DSC_0960" id="1907" name="Picture 44"/>
          <p:cNvPicPr>
            <a:picLocks noChangeArrowheads="1" noChangeAspect="1"/>
          </p:cNvPicPr>
          <p:nvPr/>
        </p:nvPicPr>
        <p:blipFill>
          <a:blip cstate="print" r:embed="rId2"/>
          <a:srcRect l="24515"/>
          <a:stretch>
            <a:fillRect/>
          </a:stretch>
        </p:blipFill>
        <p:spPr bwMode="auto">
          <a:xfrm>
            <a:off x="941906" y="2165191"/>
            <a:ext cx="3034670" cy="2014868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noFill/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910" name="Bild 1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4575323" y="2152651"/>
            <a:ext cx="3244702" cy="2041434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noFill/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Fig" id="8" name="Picture 4"/>
          <p:cNvPicPr>
            <a:picLocks noChangeArrowheads="1" noChangeAspect="1"/>
          </p:cNvPicPr>
          <p:nvPr/>
        </p:nvPicPr>
        <p:blipFill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7067"/>
            <a:ext cx="3744094" cy="240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8926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aciola hepatica cercarie neu.jpg" id="80898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914400" y="1143000"/>
            <a:ext cx="73914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339768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aciola hepatica 52460 neu.jpg" id="81922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914400" y="990600"/>
            <a:ext cx="7467600" cy="499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500860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aciola hepatica Metacercarien sandkorngross auf grashalmen neu.jpg" id="83970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3048000" y="381000"/>
            <a:ext cx="278288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866316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.h.Metacercarien 2 neu.jpg" id="84994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990600" y="1447800"/>
            <a:ext cx="6934200" cy="451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694710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Trematoden\Fasciola hepatica\F.h Brunnenkresse Platz für Metacercarien neu.jpg" id="87042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685800" y="1066800"/>
            <a:ext cx="7772400" cy="499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204364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 noGrp="1"/>
          </p:cNvSpPr>
          <p:nvPr>
            <p:ph idx="1"/>
          </p:nvPr>
        </p:nvSpPr>
        <p:spPr>
          <a:xfrm>
            <a:off x="468313" y="714375"/>
            <a:ext cx="8318500" cy="4681538"/>
          </a:xfrm>
        </p:spPr>
        <p:txBody>
          <a:bodyPr/>
          <a:lstStyle/>
          <a:p>
            <a:pPr eaLnBrk="1" hangingPunct="1"/>
            <a:r>
              <a:rPr dirty="0" lang="de-DE" smtClean="0" sz="2000">
                <a:latin charset="0" pitchFamily="34" typeface="Calibri"/>
              </a:rPr>
              <a:t>Proof of eggs in the stool:</a:t>
            </a:r>
          </a:p>
          <a:p>
            <a:pPr eaLnBrk="1" hangingPunct="1">
              <a:buFontTx/>
              <a:buNone/>
            </a:pPr>
            <a:r>
              <a:rPr dirty="0" lang="de-DE" smtClean="0" sz="2000">
                <a:latin charset="0" pitchFamily="34" typeface="Calibri"/>
              </a:rPr>
              <a:t>typ. shape with a</a:t>
            </a:r>
            <a:r>
              <a:rPr dirty="0" err="1" lang="de-DE" smtClean="0" sz="2000">
                <a:latin charset="0" pitchFamily="34" typeface="Calibri"/>
              </a:rPr>
              <a:t>operculum</a:t>
            </a:r>
            <a:r>
              <a:rPr dirty="0" lang="de-DE" smtClean="0" sz="2000">
                <a:latin charset="0" pitchFamily="34" typeface="Calibri"/>
              </a:rPr>
              <a:t>, 150 x 90μm</a:t>
            </a:r>
          </a:p>
          <a:p>
            <a:pPr eaLnBrk="1" hangingPunct="1">
              <a:buFontTx/>
              <a:buNone/>
            </a:pPr>
            <a:r>
              <a:rPr dirty="0" lang="de-DE" smtClean="0" sz="2000">
                <a:latin charset="0" pitchFamily="34" typeface="Calibri"/>
              </a:rPr>
              <a:t>cave: also when eating infested cattle or sheep&amp;#39;s liver!</a:t>
            </a:r>
          </a:p>
          <a:p>
            <a:pPr eaLnBrk="1" hangingPunct="1">
              <a:buFontTx/>
              <a:buNone/>
            </a:pPr>
            <a:endParaRPr dirty="0" lang="de-DE" smtClean="0" sz="2000">
              <a:latin charset="0" pitchFamily="34" typeface="Calibri"/>
            </a:endParaRPr>
          </a:p>
          <a:p>
            <a:pPr eaLnBrk="1" hangingPunct="1"/>
            <a:r>
              <a:rPr dirty="0" lang="de-DE" smtClean="0" sz="2000">
                <a:latin charset="0" pitchFamily="34" typeface="Calibri"/>
              </a:rPr>
              <a:t>Indirect evidence:</a:t>
            </a:r>
          </a:p>
          <a:p>
            <a:pPr eaLnBrk="1" hangingPunct="1">
              <a:buFontTx/>
              <a:buNone/>
            </a:pPr>
            <a:r>
              <a:rPr dirty="0" lang="de-DE" smtClean="0" sz="2000">
                <a:latin charset="0" pitchFamily="34" typeface="Calibri"/>
              </a:rPr>
              <a:t>Serum AK (</a:t>
            </a:r>
            <a:r>
              <a:rPr dirty="0" err="1" lang="de-DE" smtClean="0" sz="2000">
                <a:latin charset="0" pitchFamily="34" typeface="Calibri"/>
              </a:rPr>
              <a:t>immunofluorescence</a:t>
            </a:r>
            <a:r>
              <a:rPr dirty="0" lang="de-DE" smtClean="0" sz="2000">
                <a:latin charset="0" pitchFamily="34" typeface="Calibri"/>
              </a:rPr>
              <a:t>)</a:t>
            </a:r>
          </a:p>
          <a:p>
            <a:pPr eaLnBrk="1" hangingPunct="1">
              <a:buFontTx/>
              <a:buNone/>
            </a:pPr>
            <a:endParaRPr dirty="0" lang="de-DE" smtClean="0" sz="2000">
              <a:latin charset="0" pitchFamily="34" typeface="Calibri"/>
            </a:endParaRPr>
          </a:p>
          <a:p>
            <a:pPr eaLnBrk="1" hangingPunct="1"/>
            <a:r>
              <a:rPr dirty="0" lang="de-DE" smtClean="0" sz="2000">
                <a:latin charset="0" pitchFamily="34" typeface="Calibri"/>
              </a:rPr>
              <a:t>Therapy:</a:t>
            </a:r>
          </a:p>
          <a:p>
            <a:pPr eaLnBrk="1" hangingPunct="1">
              <a:buFontTx/>
              <a:buNone/>
            </a:pPr>
            <a:r>
              <a:rPr dirty="0" lang="de-DE" smtClean="0" sz="2000">
                <a:latin charset="0" pitchFamily="34" typeface="Calibri"/>
              </a:rPr>
              <a:t/>
            </a:r>
            <a:r>
              <a:rPr dirty="0" err="1" lang="de-DE" smtClean="0" sz="2000">
                <a:latin charset="0" pitchFamily="34" typeface="Calibri"/>
              </a:rPr>
              <a:t>praziquantel</a:t>
            </a:r>
            <a:r>
              <a:rPr dirty="0" lang="de-DE" smtClean="0" sz="2000">
                <a:latin charset="0" pitchFamily="34" typeface="Calibri"/>
              </a:rPr>
              <a:t>(PZQ)</a:t>
            </a:r>
            <a:r>
              <a:rPr dirty="0" err="1" lang="de-DE" smtClean="0" sz="2000">
                <a:latin charset="0" pitchFamily="34" typeface="Calibri"/>
              </a:rPr>
              <a:t>bithionol</a:t>
            </a:r>
            <a:r>
              <a:rPr dirty="0" lang="de-DE" smtClean="0" sz="2000">
                <a:latin charset="0" pitchFamily="34" typeface="Calibri"/>
              </a:rPr>
              <a:t>and</a:t>
            </a:r>
            <a:r>
              <a:rPr dirty="0" err="1" lang="de-DE" smtClean="0" sz="2000">
                <a:latin charset="0" pitchFamily="34" typeface="Calibri"/>
              </a:rPr>
              <a:t>triclabendazole</a:t>
            </a:r>
            <a:endParaRPr dirty="0" lang="de-DE" smtClean="0" sz="2000">
              <a:latin charset="0" pitchFamily="34" typeface="Calibri"/>
            </a:endParaRPr>
          </a:p>
        </p:txBody>
      </p:sp>
      <p:pic>
        <p:nvPicPr>
          <p:cNvPr descr="Faciola hepatica 70 Prozent Eos und unklare Leberschmerzen 2 neu" id="88067" name="Picture 1028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6084168" y="4149080"/>
            <a:ext cx="26384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133353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595209"/>
      </p:ext>
    </p:extLst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2982077" y="441325"/>
            <a:ext cx="3179845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algn="ctr"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hookworms</a:t>
            </a:r>
            <a:endParaRPr dirty="0" i="1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  <a:p>
            <a:pPr algn="ctr" eaLnBrk="1" hangingPunct="1"/>
            <a:r>
              <a:rPr dirty="0" err="1" i="1" lang="de-DE" sz="2400">
                <a:solidFill>
                  <a:srgbClr val="000066"/>
                </a:solidFill>
                <a:latin charset="0" panose="020F0502020204030204" pitchFamily="34" typeface="Calibri"/>
              </a:rPr>
              <a:t>necator</a:t>
            </a:r>
            <a:r>
              <a:rPr dirty="0" i="1" lang="de-DE" sz="2400">
                <a:solidFill>
                  <a:srgbClr val="000066"/>
                </a:solidFill>
                <a:latin charset="0" panose="020F0502020204030204" pitchFamily="34" typeface="Calibri"/>
              </a:rPr>
              <a:t> </a:t>
            </a:r>
            <a:r>
              <a:rPr dirty="0" err="1" i="1" lang="de-DE" sz="2400">
                <a:solidFill>
                  <a:srgbClr val="000066"/>
                </a:solidFill>
                <a:latin charset="0" panose="020F0502020204030204" pitchFamily="34" typeface="Calibri"/>
              </a:rPr>
              <a:t>americanus</a:t>
            </a:r>
            <a:endParaRPr dirty="0" i="1" lang="de-DE" sz="2400">
              <a:solidFill>
                <a:srgbClr val="000066"/>
              </a:solidFill>
              <a:latin charset="0" panose="020F0502020204030204" pitchFamily="34" typeface="Calibri"/>
            </a:endParaRPr>
          </a:p>
          <a:p>
            <a:pPr algn="ctr" eaLnBrk="1" hangingPunct="1"/>
            <a:r>
              <a:rPr dirty="0" err="1" i="1" lang="de-DE" sz="2400">
                <a:solidFill>
                  <a:srgbClr val="000066"/>
                </a:solidFill>
                <a:latin charset="0" panose="020F0502020204030204" pitchFamily="34" typeface="Calibri"/>
              </a:rPr>
              <a:t>Ancylostoma</a:t>
            </a:r>
            <a:r>
              <a:rPr dirty="0" i="1" lang="de-DE" sz="2400">
                <a:solidFill>
                  <a:srgbClr val="000066"/>
                </a:solidFill>
                <a:latin charset="0" panose="020F0502020204030204" pitchFamily="34" typeface="Calibri"/>
              </a:rPr>
              <a:t>duodenal</a:t>
            </a: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467544" y="1916832"/>
            <a:ext cx="8010911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 sz="2400">
                <a:latin charset="0" panose="020F0502020204030204" pitchFamily="34" typeface="Calibri"/>
                <a:cs charset="0" pitchFamily="18" typeface="Times New Roman"/>
              </a:rPr>
              <a:t>• 900 million people worldwide infected</a:t>
            </a:r>
          </a:p>
          <a:p>
            <a:pPr eaLnBrk="1" hangingPunct="1"/>
            <a:endParaRPr dirty="0" lang="de-DE" sz="2400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dirty="0" lang="de-DE" sz="2400">
                <a:latin charset="0" panose="020F0502020204030204" pitchFamily="34" typeface="Calibri"/>
                <a:cs charset="0" pitchFamily="18" typeface="Times New Roman"/>
              </a:rPr>
              <a:t>• especially in the poorest areas (Asia, sub-Sahara)</a:t>
            </a:r>
          </a:p>
          <a:p>
            <a:pPr eaLnBrk="1" hangingPunct="1"/>
            <a:endParaRPr dirty="0" lang="de-DE" sz="2400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dirty="0" lang="de-DE" sz="2400">
                <a:latin charset="0" panose="020F0502020204030204" pitchFamily="34" typeface="Calibri"/>
                <a:cs charset="0" pitchFamily="18" typeface="Times New Roman"/>
              </a:rPr>
              <a:t>• Infection by free-living larvae (third instar)</a:t>
            </a:r>
          </a:p>
          <a:p>
            <a:pPr eaLnBrk="1" hangingPunct="1"/>
            <a:endParaRPr dirty="0" lang="de-DE" sz="2400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dirty="0" lang="de-DE" sz="2400">
                <a:latin charset="0" panose="020F0502020204030204" pitchFamily="34" typeface="Calibri"/>
                <a:cs charset="0" pitchFamily="18" typeface="Times New Roman"/>
              </a:rPr>
              <a:t>• frequent reinfections</a:t>
            </a:r>
          </a:p>
          <a:p>
            <a:pPr eaLnBrk="1" hangingPunct="1"/>
            <a:endParaRPr dirty="0" lang="de-DE" sz="2400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dirty="0" lang="de-DE" sz="2400">
                <a:latin charset="0" panose="020F0502020204030204" pitchFamily="34" typeface="Calibri"/>
                <a:cs charset="0" pitchFamily="18" typeface="Times New Roman"/>
              </a:rPr>
              <a:t>• Adult worms live in the gut, boring themselves in</a:t>
            </a:r>
            <a:r>
              <a:rPr dirty="0" err="1" lang="de-DE" sz="2400">
                <a:latin charset="0" panose="020F0502020204030204" pitchFamily="34" typeface="Calibri"/>
                <a:cs charset="0" pitchFamily="18" typeface="Times New Roman"/>
              </a:rPr>
              <a:t>mucosa</a:t>
            </a: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/</a:t>
            </a:r>
          </a:p>
          <a:p>
            <a:pPr eaLnBrk="1" hangingPunct="1"/>
            <a:r>
              <a:rPr dirty="0" lang="de-DE" sz="2400">
                <a:latin charset="0" panose="020F0502020204030204" pitchFamily="34" typeface="Calibri"/>
                <a:cs charset="0" pitchFamily="18" typeface="Times New Roman"/>
              </a:rPr>
              <a:t> </a:t>
            </a: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  </a:t>
            </a:r>
            <a:r>
              <a:rPr dirty="0" err="1" lang="de-DE" smtClean="0" sz="2400">
                <a:latin charset="0" panose="020F0502020204030204" pitchFamily="34" typeface="Calibri"/>
                <a:cs charset="0" pitchFamily="18" typeface="Times New Roman"/>
              </a:rPr>
              <a:t>submucosa</a:t>
            </a: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and suck</a:t>
            </a:r>
            <a:r>
              <a:rPr dirty="0" lang="de-DE" sz="2400">
                <a:latin charset="0" panose="020F0502020204030204" pitchFamily="34" typeface="Calibri"/>
                <a:cs charset="0" pitchFamily="18" typeface="Times New Roman"/>
              </a:rPr>
              <a:t>blood</a:t>
            </a:r>
          </a:p>
          <a:p>
            <a:pPr eaLnBrk="1" hangingPunct="1"/>
            <a:endParaRPr dirty="0" lang="de-DE" sz="2400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dirty="0" lang="de-DE" sz="2400">
                <a:latin charset="0" panose="020F0502020204030204" pitchFamily="34" typeface="Calibri"/>
                <a:cs charset="0" pitchFamily="18" typeface="Times New Roman"/>
              </a:rPr>
              <a:t>Clinic: iron deficiency / bleeding anemia with associated consequences</a:t>
            </a:r>
          </a:p>
        </p:txBody>
      </p:sp>
    </p:spTree>
    <p:extLst>
      <p:ext uri="{BB962C8B-B14F-4D97-AF65-F5344CB8AC3E}">
        <p14:creationId xmlns:p14="http://schemas.microsoft.com/office/powerpoint/2010/main" val="21073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1593850" y="381000"/>
            <a:ext cx="6195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Distribution of hookworm infections</a:t>
            </a:r>
          </a:p>
        </p:txBody>
      </p:sp>
      <p:pic>
        <p:nvPicPr>
          <p:cNvPr descr="10" id="139267" name="Picture 3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77925"/>
            <a:ext cx="849630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92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5974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981075"/>
            <a:ext cx="4751388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7" name="Rectangle 5"/>
          <p:cNvSpPr>
            <a:spLocks noChangeArrowheads="1"/>
          </p:cNvSpPr>
          <p:nvPr/>
        </p:nvSpPr>
        <p:spPr bwMode="auto">
          <a:xfrm>
            <a:off x="1547813" y="403225"/>
            <a:ext cx="582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b="1" lang="de-DE" sz="2400">
                <a:solidFill>
                  <a:srgbClr val="000066"/>
                </a:solidFill>
              </a:rPr>
              <a:t>Age correlation of worm infections</a:t>
            </a:r>
          </a:p>
        </p:txBody>
      </p:sp>
      <p:sp>
        <p:nvSpPr>
          <p:cNvPr id="159748" name="Text Box 6"/>
          <p:cNvSpPr txBox="1">
            <a:spLocks noChangeArrowheads="1"/>
          </p:cNvSpPr>
          <p:nvPr/>
        </p:nvSpPr>
        <p:spPr bwMode="auto">
          <a:xfrm>
            <a:off x="2484438" y="5445125"/>
            <a:ext cx="284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 sz="1400"/>
              <a:t>Hotez et al., NEJM 2004; 351: 799</a:t>
            </a:r>
          </a:p>
        </p:txBody>
      </p:sp>
    </p:spTree>
    <p:extLst>
      <p:ext uri="{BB962C8B-B14F-4D97-AF65-F5344CB8AC3E}">
        <p14:creationId xmlns:p14="http://schemas.microsoft.com/office/powerpoint/2010/main" val="42867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yste T" id="25602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311867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115616" y="476672"/>
            <a:ext cx="6742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Finns</a:t>
            </a:r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from</a:t>
            </a:r>
            <a:r>
              <a:rPr b="1" dirty="0" i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T.</a:t>
            </a:r>
            <a:r>
              <a:rPr b="1" dirty="0" err="1" i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solium</a:t>
            </a:r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(</a:t>
            </a:r>
            <a:r>
              <a:rPr b="1" dirty="0" err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cysticercus</a:t>
            </a:r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 </a:t>
            </a:r>
            <a:r>
              <a:rPr b="1" dirty="0" err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cellulosce</a:t>
            </a:r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)</a:t>
            </a:r>
          </a:p>
        </p:txBody>
      </p:sp>
      <p:pic>
        <p:nvPicPr>
          <p:cNvPr descr="IMG_1021" id="4" name="Picture 9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4992084" y="1238286"/>
            <a:ext cx="2813363" cy="2088149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noFill/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Zysten in PBS" id="5" name="Picture 43"/>
          <p:cNvPicPr>
            <a:picLocks noChangeArrowheads="1" noChangeAspect="1"/>
          </p:cNvPicPr>
          <p:nvPr/>
        </p:nvPicPr>
        <p:blipFill>
          <a:blip cstate="print" r:embed="rId4"/>
          <a:srcRect/>
          <a:stretch>
            <a:fillRect/>
          </a:stretch>
        </p:blipFill>
        <p:spPr bwMode="auto">
          <a:xfrm>
            <a:off x="1187624" y="1242379"/>
            <a:ext cx="3056295" cy="2029214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noFill/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Zysten T" id="6" name="Picture 2"/>
          <p:cNvPicPr>
            <a:picLocks noChangeArrowheads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3056"/>
            <a:ext cx="3818166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1620838" y="188913"/>
            <a:ext cx="58348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Development cycle of hookworms</a:t>
            </a:r>
          </a:p>
        </p:txBody>
      </p:sp>
      <p:pic>
        <p:nvPicPr>
          <p:cNvPr descr="Fig" id="138243" name="Picture 3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692150"/>
            <a:ext cx="5832475" cy="575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42338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836613"/>
            <a:ext cx="4679950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Text Box 5"/>
          <p:cNvSpPr txBox="1">
            <a:spLocks noChangeArrowheads="1"/>
          </p:cNvSpPr>
          <p:nvPr/>
        </p:nvSpPr>
        <p:spPr bwMode="auto">
          <a:xfrm>
            <a:off x="2051050" y="4292600"/>
            <a:ext cx="295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/>
              <a:t>Egg,</a:t>
            </a:r>
            <a:r>
              <a:rPr i="1" lang="de-DE"/>
              <a:t>Ancylostoma duodenal</a:t>
            </a:r>
          </a:p>
        </p:txBody>
      </p:sp>
    </p:spTree>
    <p:extLst>
      <p:ext uri="{BB962C8B-B14F-4D97-AF65-F5344CB8AC3E}">
        <p14:creationId xmlns:p14="http://schemas.microsoft.com/office/powerpoint/2010/main" val="41307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43362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620713"/>
            <a:ext cx="6913562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57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4438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60350"/>
            <a:ext cx="4922837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6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4"/>
          <p:cNvSpPr txBox="1">
            <a:spLocks noChangeArrowheads="1"/>
          </p:cNvSpPr>
          <p:nvPr/>
        </p:nvSpPr>
        <p:spPr bwMode="auto">
          <a:xfrm>
            <a:off x="2268538" y="404813"/>
            <a:ext cx="45174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Infection with hookworms</a:t>
            </a:r>
          </a:p>
        </p:txBody>
      </p:sp>
      <p:sp>
        <p:nvSpPr>
          <p:cNvPr id="145411" name="Text Box 5"/>
          <p:cNvSpPr txBox="1">
            <a:spLocks noChangeArrowheads="1"/>
          </p:cNvSpPr>
          <p:nvPr/>
        </p:nvSpPr>
        <p:spPr bwMode="auto">
          <a:xfrm>
            <a:off x="420289" y="1557338"/>
            <a:ext cx="795570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 sz="2000">
                <a:latin charset="0" panose="020F0502020204030204" pitchFamily="34" typeface="Calibri"/>
                <a:cs charset="0" typeface="Arial"/>
              </a:rPr>
              <a:t>• Eggs are eliminated (</a:t>
            </a:r>
            <a:r>
              <a:rPr dirty="0" err="1" lang="de-DE" sz="2000">
                <a:latin charset="0" panose="020F0502020204030204" pitchFamily="34" typeface="Calibri"/>
                <a:cs charset="0" typeface="Arial"/>
              </a:rPr>
              <a:t>necator</a:t>
            </a:r>
            <a:r>
              <a:rPr dirty="0" lang="de-DE" sz="2000">
                <a:latin charset="0" panose="020F0502020204030204" pitchFamily="34" typeface="Calibri"/>
                <a:cs charset="0" typeface="Arial"/>
              </a:rPr>
              <a:t>: 9,000,</a:t>
            </a:r>
            <a:r>
              <a:rPr dirty="0" err="1" lang="de-DE" sz="2000">
                <a:latin charset="0" panose="020F0502020204030204" pitchFamily="34" typeface="Calibri"/>
                <a:cs charset="0" typeface="Arial"/>
              </a:rPr>
              <a:t>Ancylostoma</a:t>
            </a:r>
            <a:r>
              <a:rPr dirty="0" lang="de-DE" sz="2000">
                <a:latin charset="0" panose="020F0502020204030204" pitchFamily="34" typeface="Calibri"/>
                <a:cs charset="0" typeface="Arial"/>
              </a:rPr>
              <a:t>up to 30,000 per</a:t>
            </a:r>
            <a:endParaRPr dirty="0" lang="de-DE" smtClean="0" sz="2000">
              <a:latin charset="0" panose="020F0502020204030204" pitchFamily="34" typeface="Calibri"/>
              <a:cs charset="0" typeface="Arial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  <a:cs charset="0" typeface="Arial"/>
              </a:rPr>
              <a:t> </a:t>
            </a:r>
            <a:r>
              <a:rPr dirty="0" lang="de-DE" smtClean="0" sz="2000">
                <a:latin charset="0" panose="020F0502020204030204" pitchFamily="34" typeface="Calibri"/>
                <a:cs charset="0" typeface="Arial"/>
              </a:rPr>
              <a:t>worm</a:t>
            </a:r>
            <a:r>
              <a:rPr dirty="0" lang="de-DE" sz="2000">
                <a:latin charset="0" panose="020F0502020204030204" pitchFamily="34" typeface="Calibri"/>
                <a:cs charset="0" typeface="Arial"/>
              </a:rPr>
              <a:t>and day)</a:t>
            </a:r>
          </a:p>
          <a:p>
            <a:pPr eaLnBrk="1" hangingPunct="1"/>
            <a:endParaRPr dirty="0" lang="de-DE" sz="2000">
              <a:latin charset="0" panose="020F0502020204030204" pitchFamily="34" typeface="Calibri"/>
              <a:cs charset="0" typeface="Arial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• Larvae hatch in 24 - 48 h</a:t>
            </a:r>
          </a:p>
          <a:p>
            <a:pPr eaLnBrk="1" hangingPunct="1"/>
            <a:endParaRPr dirty="0" lang="de-DE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• skinned twice,</a:t>
            </a:r>
            <a:r>
              <a:rPr dirty="0" err="1" lang="de-DE" sz="2000">
                <a:latin charset="0" panose="020F0502020204030204" pitchFamily="34" typeface="Calibri"/>
              </a:rPr>
              <a:t>Third stage larvae</a:t>
            </a:r>
            <a:r>
              <a:rPr dirty="0" lang="de-DE" sz="2000">
                <a:latin charset="0" panose="020F0502020204030204" pitchFamily="34" typeface="Calibri"/>
              </a:rPr>
              <a:t>infected; in moisture about</a:t>
            </a:r>
            <a:endParaRPr dirty="0" lang="de-DE" smtClean="0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lang="de-DE" smtClean="0" sz="2000">
                <a:latin charset="0" panose="020F0502020204030204" pitchFamily="34" typeface="Calibri"/>
              </a:rPr>
              <a:t>1</a:t>
            </a:r>
            <a:r>
              <a:rPr dirty="0" lang="de-DE" sz="2000">
                <a:latin charset="0" panose="020F0502020204030204" pitchFamily="34" typeface="Calibri"/>
              </a:rPr>
              <a:t>month</a:t>
            </a:r>
            <a:r>
              <a:rPr dirty="0" lang="de-DE" smtClean="0" sz="2000">
                <a:latin charset="0" panose="020F0502020204030204" pitchFamily="34" typeface="Calibri"/>
              </a:rPr>
              <a:t>viable</a:t>
            </a:r>
            <a:endParaRPr dirty="0" lang="de-DE" sz="2000">
              <a:latin charset="0" panose="020F0502020204030204" pitchFamily="34" typeface="Calibri"/>
            </a:endParaRPr>
          </a:p>
          <a:p>
            <a:pPr eaLnBrk="1" hangingPunct="1"/>
            <a:endParaRPr dirty="0" lang="de-DE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• lung passage,</a:t>
            </a:r>
            <a:r>
              <a:rPr dirty="0" err="1" lang="de-DE" sz="2000">
                <a:latin charset="0" panose="020F0502020204030204" pitchFamily="34" typeface="Calibri"/>
              </a:rPr>
              <a:t>Loeffler syndrome</a:t>
            </a:r>
            <a:r>
              <a:rPr dirty="0" lang="de-DE" sz="2000">
                <a:latin charset="0" panose="020F0502020204030204" pitchFamily="34" typeface="Calibri"/>
              </a:rPr>
              <a:t>in the prepatation time 5 - 7 weeks</a:t>
            </a:r>
          </a:p>
          <a:p>
            <a:pPr eaLnBrk="1" hangingPunct="1"/>
            <a:endParaRPr dirty="0" lang="de-DE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• Worms (1 cm) live for about 1 to 9 years</a:t>
            </a:r>
          </a:p>
          <a:p>
            <a:pPr eaLnBrk="1" hangingPunct="1"/>
            <a:r>
              <a:rPr dirty="0" lang="de-DE" smtClean="0" sz="2000">
                <a:latin charset="0" panose="020F0502020204030204" pitchFamily="34" typeface="Calibri"/>
              </a:rPr>
              <a:t>  </a:t>
            </a:r>
            <a:endParaRPr dirty="0" lang="de-DE" sz="20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73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sé" id="14950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49275"/>
            <a:ext cx="777716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7" name="Text Box 6"/>
          <p:cNvSpPr txBox="1">
            <a:spLocks noChangeArrowheads="1"/>
          </p:cNvSpPr>
          <p:nvPr/>
        </p:nvSpPr>
        <p:spPr bwMode="auto">
          <a:xfrm>
            <a:off x="827584" y="5734050"/>
            <a:ext cx="2205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</a:rPr>
              <a:t>Jos</a:t>
            </a:r>
            <a:r>
              <a:rPr dirty="0" lang="en-US">
                <a:latin charset="0" panose="020F0502020204030204" pitchFamily="34" typeface="Calibri"/>
                <a:cs charset="0" typeface="Arial"/>
              </a:rPr>
              <a:t>é, November 2005</a:t>
            </a:r>
          </a:p>
        </p:txBody>
      </p:sp>
      <p:sp>
        <p:nvSpPr>
          <p:cNvPr id="149508" name="Text Box 7"/>
          <p:cNvSpPr txBox="1">
            <a:spLocks noChangeArrowheads="1"/>
          </p:cNvSpPr>
          <p:nvPr/>
        </p:nvSpPr>
        <p:spPr bwMode="auto">
          <a:xfrm>
            <a:off x="2627784" y="6138863"/>
            <a:ext cx="52890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err="1" lang="de-DE" sz="2000">
                <a:latin charset="0" panose="020F0502020204030204" pitchFamily="34" typeface="Calibri"/>
              </a:rPr>
              <a:t>Larva</a:t>
            </a:r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err="1" lang="de-DE" sz="2000">
                <a:latin charset="0" panose="020F0502020204030204" pitchFamily="34" typeface="Calibri"/>
              </a:rPr>
              <a:t>cutanea</a:t>
            </a:r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err="1" lang="de-DE" sz="2000">
                <a:latin charset="0" panose="020F0502020204030204" pitchFamily="34" typeface="Calibri"/>
              </a:rPr>
              <a:t>migrans</a:t>
            </a:r>
            <a:r>
              <a:rPr dirty="0" lang="de-DE" sz="2000">
                <a:latin charset="0" panose="020F0502020204030204" pitchFamily="34" typeface="Calibri"/>
              </a:rPr>
              <a:t>(</a:t>
            </a:r>
            <a:r>
              <a:rPr dirty="0" err="1" lang="de-DE" sz="2000">
                <a:latin charset="0" panose="020F0502020204030204" pitchFamily="34" typeface="Calibri"/>
              </a:rPr>
              <a:t>Ancylostoma</a:t>
            </a:r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err="1" lang="de-DE" smtClean="0" sz="2000">
                <a:latin charset="0" panose="020F0502020204030204" pitchFamily="34" typeface="Calibri"/>
              </a:rPr>
              <a:t>brasiliensis</a:t>
            </a:r>
            <a:r>
              <a:rPr dirty="0" lang="de-DE" smtClean="0" sz="2000">
                <a:latin charset="0" panose="020F0502020204030204" pitchFamily="34" typeface="Calibri"/>
              </a:rPr>
              <a:t>)</a:t>
            </a:r>
            <a:endParaRPr dirty="0" lang="de-DE" sz="20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327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naldo" id="150530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7777162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1" name="Text Box 5"/>
          <p:cNvSpPr txBox="1">
            <a:spLocks noChangeArrowheads="1"/>
          </p:cNvSpPr>
          <p:nvPr/>
        </p:nvSpPr>
        <p:spPr bwMode="auto">
          <a:xfrm>
            <a:off x="971600" y="5373688"/>
            <a:ext cx="2572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</a:rPr>
              <a:t>Ronaldo, November 2005</a:t>
            </a:r>
          </a:p>
        </p:txBody>
      </p:sp>
      <p:sp>
        <p:nvSpPr>
          <p:cNvPr id="150532" name="Text Box 6"/>
          <p:cNvSpPr txBox="1">
            <a:spLocks noChangeArrowheads="1"/>
          </p:cNvSpPr>
          <p:nvPr/>
        </p:nvSpPr>
        <p:spPr bwMode="auto">
          <a:xfrm>
            <a:off x="3543779" y="5743020"/>
            <a:ext cx="52569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err="1" lang="de-DE" sz="2000">
                <a:latin charset="0" panose="020F0502020204030204" pitchFamily="34" typeface="Calibri"/>
              </a:rPr>
              <a:t>Larva</a:t>
            </a:r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err="1" lang="de-DE" sz="2000">
                <a:latin charset="0" panose="020F0502020204030204" pitchFamily="34" typeface="Calibri"/>
              </a:rPr>
              <a:t>cutanea</a:t>
            </a:r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err="1" lang="de-DE" sz="2000">
                <a:latin charset="0" panose="020F0502020204030204" pitchFamily="34" typeface="Calibri"/>
              </a:rPr>
              <a:t>migrans</a:t>
            </a:r>
            <a:r>
              <a:rPr dirty="0" lang="de-DE" sz="2000">
                <a:latin charset="0" panose="020F0502020204030204" pitchFamily="34" typeface="Calibri"/>
              </a:rPr>
              <a:t>(</a:t>
            </a:r>
            <a:r>
              <a:rPr dirty="0" err="1" lang="de-DE" sz="2000">
                <a:latin charset="0" panose="020F0502020204030204" pitchFamily="34" typeface="Calibri"/>
              </a:rPr>
              <a:t>Ancylostoma</a:t>
            </a:r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err="1" lang="de-DE" sz="2000">
                <a:latin charset="0" panose="020F0502020204030204" pitchFamily="34" typeface="Calibri"/>
              </a:rPr>
              <a:t>brasiliense</a:t>
            </a:r>
            <a:r>
              <a:rPr dirty="0" lang="de-DE" sz="2000">
                <a:latin charset="0" panose="020F0502020204030204" pitchFamily="34"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56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51554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4813"/>
            <a:ext cx="8281987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52578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2150"/>
            <a:ext cx="8424863" cy="392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9" name="Text Box 5"/>
          <p:cNvSpPr txBox="1">
            <a:spLocks noChangeArrowheads="1"/>
          </p:cNvSpPr>
          <p:nvPr/>
        </p:nvSpPr>
        <p:spPr bwMode="auto">
          <a:xfrm>
            <a:off x="376238" y="4745038"/>
            <a:ext cx="719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err="1" lang="de-DE">
                <a:latin charset="0" panose="020F0502020204030204" pitchFamily="34" typeface="Calibri"/>
              </a:rPr>
              <a:t>necator</a:t>
            </a:r>
            <a:r>
              <a:rPr dirty="0" lang="de-DE">
                <a:latin charset="0" panose="020F0502020204030204" pitchFamily="34" typeface="Calibri"/>
              </a:rPr>
              <a:t> </a:t>
            </a:r>
            <a:r>
              <a:rPr dirty="0" err="1" lang="de-DE">
                <a:latin charset="0" panose="020F0502020204030204" pitchFamily="34" typeface="Calibri"/>
              </a:rPr>
              <a:t>americanus</a:t>
            </a:r>
            <a:r>
              <a:rPr dirty="0" lang="de-DE">
                <a:latin charset="0" panose="020F0502020204030204" pitchFamily="34" typeface="Calibri"/>
              </a:rPr>
              <a:t/>
            </a:r>
            <a:r>
              <a:rPr dirty="0" err="1" lang="de-DE">
                <a:latin charset="0" panose="020F0502020204030204" pitchFamily="34" typeface="Calibri"/>
              </a:rPr>
              <a:t>Ancylostoma</a:t>
            </a:r>
            <a:r>
              <a:rPr dirty="0" lang="de-DE">
                <a:latin charset="0" panose="020F0502020204030204" pitchFamily="34" typeface="Calibri"/>
              </a:rPr>
              <a:t>duodenal</a:t>
            </a:r>
          </a:p>
        </p:txBody>
      </p:sp>
    </p:spTree>
    <p:extLst>
      <p:ext uri="{BB962C8B-B14F-4D97-AF65-F5344CB8AC3E}">
        <p14:creationId xmlns:p14="http://schemas.microsoft.com/office/powerpoint/2010/main" val="40474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53602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60350"/>
            <a:ext cx="4210050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yste T" id="27650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685800"/>
            <a:ext cx="511968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5462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642938"/>
            <a:ext cx="7561262" cy="506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31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55650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82804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9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2987824" y="548680"/>
            <a:ext cx="33477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disease symptoms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611188" y="1773238"/>
            <a:ext cx="780559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• Local reaction (pruritus, papules, erythema)</a:t>
            </a:r>
          </a:p>
          <a:p>
            <a:pPr eaLnBrk="1" hangingPunct="1"/>
            <a:endParaRPr dirty="0" lang="de-DE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• larval migration: coughing, sore throat</a:t>
            </a:r>
          </a:p>
          <a:p>
            <a:pPr eaLnBrk="1" hangingPunct="1"/>
            <a:endParaRPr dirty="0" lang="de-DE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• upper abdominal complaints,</a:t>
            </a:r>
            <a:r>
              <a:rPr dirty="0" err="1" lang="de-DE">
                <a:latin charset="0" panose="020F0502020204030204" pitchFamily="34" typeface="Calibri"/>
                <a:cs charset="0" pitchFamily="18" typeface="Times New Roman"/>
              </a:rPr>
              <a:t>Überkeit</a:t>
            </a: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, Shortness of breath during exercise, headache</a:t>
            </a:r>
          </a:p>
          <a:p>
            <a:pPr eaLnBrk="1" hangingPunct="1"/>
            <a:endParaRPr dirty="0" lang="de-DE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• anemia;</a:t>
            </a:r>
            <a:r>
              <a:rPr dirty="0" err="1" lang="de-DE">
                <a:latin charset="0" panose="020F0502020204030204" pitchFamily="34" typeface="Calibri"/>
                <a:cs charset="0" pitchFamily="18" typeface="Times New Roman"/>
              </a:rPr>
              <a:t>hypoproteinemia</a:t>
            </a: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Developmental Disorders (30 - 150 μl / worm and day)</a:t>
            </a:r>
          </a:p>
        </p:txBody>
      </p:sp>
    </p:spTree>
    <p:extLst>
      <p:ext uri="{BB962C8B-B14F-4D97-AF65-F5344CB8AC3E}">
        <p14:creationId xmlns:p14="http://schemas.microsoft.com/office/powerpoint/2010/main" val="3609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4"/>
          <p:cNvSpPr txBox="1">
            <a:spLocks noChangeArrowheads="1"/>
          </p:cNvSpPr>
          <p:nvPr/>
        </p:nvSpPr>
        <p:spPr bwMode="auto">
          <a:xfrm>
            <a:off x="1239838" y="1144588"/>
            <a:ext cx="5108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>
                <a:latin charset="0" panose="020F0502020204030204" pitchFamily="34" typeface="Calibri"/>
                <a:cs charset="0" typeface="Arial"/>
              </a:rPr>
              <a:t>•</a:t>
            </a:r>
            <a:r>
              <a:rPr lang="de-DE">
                <a:latin charset="0" panose="020F0502020204030204" pitchFamily="34" typeface="Calibri"/>
              </a:rPr>
              <a:t>loss of blood</a:t>
            </a:r>
          </a:p>
          <a:p>
            <a:pPr eaLnBrk="1" hangingPunct="1"/>
            <a:endParaRPr lang="de-DE">
              <a:latin charset="0" panose="020F0502020204030204" pitchFamily="34" typeface="Calibri"/>
            </a:endParaRPr>
          </a:p>
          <a:p>
            <a:pPr eaLnBrk="1" hangingPunct="1"/>
            <a:r>
              <a:rPr lang="de-DE">
                <a:latin charset="0" panose="020F0502020204030204" pitchFamily="34" typeface="Calibri"/>
              </a:rPr>
              <a:t>• Anemia, hypoproteinemia, developmental disorders</a:t>
            </a:r>
          </a:p>
        </p:txBody>
      </p:sp>
      <p:sp>
        <p:nvSpPr>
          <p:cNvPr id="158723" name="Text Box 6"/>
          <p:cNvSpPr txBox="1">
            <a:spLocks noChangeArrowheads="1"/>
          </p:cNvSpPr>
          <p:nvPr/>
        </p:nvSpPr>
        <p:spPr bwMode="auto">
          <a:xfrm>
            <a:off x="677219" y="326917"/>
            <a:ext cx="81499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Hookworms - Symptoms of Chronic Infection</a:t>
            </a:r>
          </a:p>
        </p:txBody>
      </p:sp>
      <p:pic>
        <p:nvPicPr>
          <p:cNvPr descr="Fig" id="158724" name="Picture 7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133600"/>
            <a:ext cx="4824413" cy="395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5" name="Text Box 8"/>
          <p:cNvSpPr txBox="1">
            <a:spLocks noChangeArrowheads="1"/>
          </p:cNvSpPr>
          <p:nvPr/>
        </p:nvSpPr>
        <p:spPr bwMode="auto">
          <a:xfrm>
            <a:off x="2627313" y="5949950"/>
            <a:ext cx="34170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 sz="1400">
                <a:latin charset="0" panose="020F0502020204030204" pitchFamily="34" typeface="Calibri"/>
              </a:rPr>
              <a:t>Albonico et al., Int J Epidemiol 1998; 27: 530</a:t>
            </a:r>
          </a:p>
        </p:txBody>
      </p:sp>
    </p:spTree>
    <p:extLst>
      <p:ext uri="{BB962C8B-B14F-4D97-AF65-F5344CB8AC3E}">
        <p14:creationId xmlns:p14="http://schemas.microsoft.com/office/powerpoint/2010/main" val="19621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56674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76250"/>
            <a:ext cx="8064500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71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57698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6250"/>
            <a:ext cx="7848600" cy="56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51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2915816" y="476672"/>
            <a:ext cx="32714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control measures</a:t>
            </a:r>
          </a:p>
        </p:txBody>
      </p:sp>
      <p:sp>
        <p:nvSpPr>
          <p:cNvPr id="160771" name="Text Box 3"/>
          <p:cNvSpPr txBox="1">
            <a:spLocks noChangeArrowheads="1"/>
          </p:cNvSpPr>
          <p:nvPr/>
        </p:nvSpPr>
        <p:spPr bwMode="auto">
          <a:xfrm>
            <a:off x="1187450" y="1700213"/>
            <a:ext cx="636045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>
                <a:latin charset="0" panose="020F0502020204030204" pitchFamily="34" typeface="Calibri"/>
                <a:cs charset="0" pitchFamily="18" typeface="Times New Roman"/>
              </a:rPr>
              <a:t>• Hygiene, shoes, education</a:t>
            </a:r>
          </a:p>
          <a:p>
            <a:pPr eaLnBrk="1" hangingPunct="1"/>
            <a:endParaRPr lang="de-DE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lang="de-DE">
                <a:latin charset="0" panose="020F0502020204030204" pitchFamily="34" typeface="Calibri"/>
                <a:cs charset="0" pitchFamily="18" typeface="Times New Roman"/>
              </a:rPr>
              <a:t>• deworming at schools (benzimidazoles); frequent reinfections</a:t>
            </a:r>
          </a:p>
          <a:p>
            <a:pPr eaLnBrk="1" hangingPunct="1"/>
            <a:endParaRPr lang="de-DE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lang="de-DE">
                <a:latin charset="0" panose="020F0502020204030204" pitchFamily="34" typeface="Calibri"/>
                <a:cs charset="0" pitchFamily="18" typeface="Times New Roman"/>
              </a:rPr>
              <a:t>• vaccine</a:t>
            </a:r>
          </a:p>
          <a:p>
            <a:pPr eaLnBrk="1" hangingPunct="1"/>
            <a:endParaRPr lang="de-DE"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/>
            <a:r>
              <a:rPr lang="de-DE">
                <a:latin charset="0" panose="020F0502020204030204" pitchFamily="34" typeface="Calibri"/>
                <a:cs charset="0" pitchFamily="18" typeface="Times New Roman"/>
              </a:rPr>
              <a:t>• Socio-economic improvements</a:t>
            </a:r>
          </a:p>
        </p:txBody>
      </p:sp>
    </p:spTree>
    <p:extLst>
      <p:ext uri="{BB962C8B-B14F-4D97-AF65-F5344CB8AC3E}">
        <p14:creationId xmlns:p14="http://schemas.microsoft.com/office/powerpoint/2010/main" val="69532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4"/>
          <p:cNvSpPr txBox="1">
            <a:spLocks noChangeArrowheads="1"/>
          </p:cNvSpPr>
          <p:nvPr/>
        </p:nvSpPr>
        <p:spPr bwMode="auto">
          <a:xfrm>
            <a:off x="1908175" y="404813"/>
            <a:ext cx="6140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lang="de-DE" sz="2400">
                <a:solidFill>
                  <a:srgbClr val="000066"/>
                </a:solidFill>
              </a:rPr>
              <a:t>Enterobius vermicularis</a:t>
            </a:r>
            <a:r>
              <a:rPr i="1" lang="de-DE">
                <a:solidFill>
                  <a:srgbClr val="000066"/>
                </a:solidFill>
              </a:rPr>
              <a:t>(Pinworm, oxyuren)</a:t>
            </a:r>
          </a:p>
        </p:txBody>
      </p:sp>
      <p:pic>
        <p:nvPicPr>
          <p:cNvPr descr="Grafik1" id="104451" name="Picture 5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5863"/>
            <a:ext cx="7467600" cy="448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8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05474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09600"/>
            <a:ext cx="81534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06498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46163"/>
            <a:ext cx="8153400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77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32040" y="1124744"/>
            <a:ext cx="3096344" cy="2591191"/>
            <a:chOff x="1259" y="1440"/>
            <a:chExt cx="3242" cy="2295"/>
          </a:xfrm>
        </p:grpSpPr>
        <p:pic>
          <p:nvPicPr>
            <p:cNvPr descr="Lumbricus terrestris" id="3" name="Picture 3"/>
            <p:cNvPicPr>
              <a:picLocks noChangeArrowheads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" y="1440"/>
              <a:ext cx="3242" cy="1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1711" y="3408"/>
              <a:ext cx="21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b="1" sz="1600">
                  <a:solidFill>
                    <a:schemeClr val="tx1"/>
                  </a:solidFill>
                  <a:latin charset="0" typeface="Arial"/>
                </a:defRPr>
              </a:lvl1pPr>
              <a:lvl2pPr algn="ctr" indent="-285750" marL="742950">
                <a:defRPr b="1" sz="1600">
                  <a:solidFill>
                    <a:schemeClr val="tx1"/>
                  </a:solidFill>
                  <a:latin charset="0" typeface="Arial"/>
                </a:defRPr>
              </a:lvl2pPr>
              <a:lvl3pPr algn="ctr" indent="-228600" marL="1143000">
                <a:defRPr b="1" sz="1600">
                  <a:solidFill>
                    <a:schemeClr val="tx1"/>
                  </a:solidFill>
                  <a:latin charset="0" typeface="Arial"/>
                </a:defRPr>
              </a:lvl3pPr>
              <a:lvl4pPr algn="ctr" indent="-228600" marL="1600200">
                <a:defRPr b="1" sz="1600">
                  <a:solidFill>
                    <a:schemeClr val="tx1"/>
                  </a:solidFill>
                  <a:latin charset="0" typeface="Arial"/>
                </a:defRPr>
              </a:lvl4pPr>
              <a:lvl5pPr algn="ctr" indent="-228600" marL="2057400">
                <a:defRPr b="1" sz="1600">
                  <a:solidFill>
                    <a:schemeClr val="tx1"/>
                  </a:solidFill>
                  <a:latin charset="0" typeface="Arial"/>
                </a:defRPr>
              </a:lvl5pPr>
              <a:lvl6pPr algn="ctr"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 b="1" sz="1600">
                  <a:solidFill>
                    <a:schemeClr val="tx1"/>
                  </a:solidFill>
                  <a:latin charset="0" typeface="Arial"/>
                </a:defRPr>
              </a:lvl6pPr>
              <a:lvl7pPr algn="ctr"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 b="1" sz="1600">
                  <a:solidFill>
                    <a:schemeClr val="tx1"/>
                  </a:solidFill>
                  <a:latin charset="0" typeface="Arial"/>
                </a:defRPr>
              </a:lvl7pPr>
              <a:lvl8pPr algn="ctr"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 b="1" sz="1600">
                  <a:solidFill>
                    <a:schemeClr val="tx1"/>
                  </a:solidFill>
                  <a:latin charset="0" typeface="Arial"/>
                </a:defRPr>
              </a:lvl8pPr>
              <a:lvl9pPr algn="ctr"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 b="1" sz="1600">
                  <a:solidFill>
                    <a:schemeClr val="tx1"/>
                  </a:solidFill>
                  <a:latin charset="0" typeface="Arial"/>
                </a:defRPr>
              </a:lvl9pPr>
            </a:lstStyle>
            <a:p>
              <a:pPr algn="l" eaLnBrk="1" hangingPunct="1"/>
              <a:r>
                <a:rPr altLang="de-DE" dirty="0" err="1" i="1" lang="de-DE" sz="1800">
                  <a:latin charset="0" panose="020F0502020204030204" pitchFamily="34" typeface="Calibri"/>
                </a:rPr>
                <a:t>Lumbricus</a:t>
              </a:r>
              <a:r>
                <a:rPr altLang="de-DE" dirty="0" i="1" lang="de-DE" sz="1800">
                  <a:latin charset="0" panose="020F0502020204030204" pitchFamily="34" typeface="Calibri"/>
                </a:rPr>
                <a:t> </a:t>
              </a:r>
              <a:r>
                <a:rPr altLang="de-DE" dirty="0" err="1" i="1" lang="de-DE" sz="1800">
                  <a:latin charset="0" panose="020F0502020204030204" pitchFamily="34" typeface="Calibri"/>
                </a:rPr>
                <a:t>terrestris</a:t>
              </a:r>
              <a:endParaRPr altLang="de-DE" dirty="0" i="1" lang="de-DE" sz="1800">
                <a:latin charset="0" panose="020F0502020204030204" pitchFamily="34" typeface="Calibri"/>
              </a:endParaRPr>
            </a:p>
          </p:txBody>
        </p:sp>
      </p:grpSp>
      <p:pic>
        <p:nvPicPr>
          <p:cNvPr descr="Fig" id="5" name="Picture 2"/>
          <p:cNvPicPr>
            <a:picLocks noChangeArrowheads="1" noChangeAspect="1"/>
          </p:cNvPicPr>
          <p:nvPr/>
        </p:nvPicPr>
        <p:blipFill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3456384" cy="224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15616" y="3356992"/>
            <a:ext cx="21332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b="1" sz="1600">
                <a:solidFill>
                  <a:schemeClr val="tx1"/>
                </a:solidFill>
                <a:latin charset="0" typeface="Arial"/>
              </a:defRPr>
            </a:lvl1pPr>
            <a:lvl2pPr algn="ctr" indent="-285750" marL="742950">
              <a:defRPr b="1" sz="1600">
                <a:solidFill>
                  <a:schemeClr val="tx1"/>
                </a:solidFill>
                <a:latin charset="0" typeface="Arial"/>
              </a:defRPr>
            </a:lvl2pPr>
            <a:lvl3pPr algn="ctr" indent="-228600" marL="1143000">
              <a:defRPr b="1" sz="1600">
                <a:solidFill>
                  <a:schemeClr val="tx1"/>
                </a:solidFill>
                <a:latin charset="0" typeface="Arial"/>
              </a:defRPr>
            </a:lvl3pPr>
            <a:lvl4pPr algn="ctr" indent="-228600" marL="1600200">
              <a:defRPr b="1" sz="1600">
                <a:solidFill>
                  <a:schemeClr val="tx1"/>
                </a:solidFill>
                <a:latin charset="0" typeface="Arial"/>
              </a:defRPr>
            </a:lvl4pPr>
            <a:lvl5pPr algn="ctr" indent="-228600" marL="2057400">
              <a:defRPr b="1" sz="1600">
                <a:solidFill>
                  <a:schemeClr val="tx1"/>
                </a:solidFill>
                <a:latin charset="0" typeface="Arial"/>
              </a:defRPr>
            </a:lvl5pPr>
            <a:lvl6pPr algn="ctr" eaLnBrk="0" fontAlgn="base" hangingPunct="0" indent="-228600" marL="2514600">
              <a:spcBef>
                <a:spcPct val="0"/>
              </a:spcBef>
              <a:spcAft>
                <a:spcPct val="0"/>
              </a:spcAft>
              <a:defRPr b="1" sz="1600">
                <a:solidFill>
                  <a:schemeClr val="tx1"/>
                </a:solidFill>
                <a:latin charset="0" typeface="Arial"/>
              </a:defRPr>
            </a:lvl6pPr>
            <a:lvl7pPr algn="ctr" eaLnBrk="0" fontAlgn="base" hangingPunct="0" indent="-228600" marL="2971800">
              <a:spcBef>
                <a:spcPct val="0"/>
              </a:spcBef>
              <a:spcAft>
                <a:spcPct val="0"/>
              </a:spcAft>
              <a:defRPr b="1" sz="1600">
                <a:solidFill>
                  <a:schemeClr val="tx1"/>
                </a:solidFill>
                <a:latin charset="0" typeface="Arial"/>
              </a:defRPr>
            </a:lvl7pPr>
            <a:lvl8pPr algn="ctr" eaLnBrk="0" fontAlgn="base" hangingPunct="0" indent="-228600" marL="3429000">
              <a:spcBef>
                <a:spcPct val="0"/>
              </a:spcBef>
              <a:spcAft>
                <a:spcPct val="0"/>
              </a:spcAft>
              <a:defRPr b="1" sz="1600">
                <a:solidFill>
                  <a:schemeClr val="tx1"/>
                </a:solidFill>
                <a:latin charset="0" typeface="Arial"/>
              </a:defRPr>
            </a:lvl8pPr>
            <a:lvl9pPr algn="ctr" eaLnBrk="0" fontAlgn="base" hangingPunct="0" indent="-228600" marL="3886200">
              <a:spcBef>
                <a:spcPct val="0"/>
              </a:spcBef>
              <a:spcAft>
                <a:spcPct val="0"/>
              </a:spcAft>
              <a:defRPr b="1" sz="1600">
                <a:solidFill>
                  <a:schemeClr val="tx1"/>
                </a:solidFill>
                <a:latin charset="0" typeface="Arial"/>
              </a:defRPr>
            </a:lvl9pPr>
          </a:lstStyle>
          <a:p>
            <a:pPr algn="l" eaLnBrk="1" hangingPunct="1"/>
            <a:r>
              <a:rPr altLang="de-DE" dirty="0" err="1" i="1" lang="de-DE" smtClean="0" sz="1800">
                <a:latin charset="0" panose="020F0502020204030204" pitchFamily="34" typeface="Calibri"/>
              </a:rPr>
              <a:t>Ascaris</a:t>
            </a:r>
            <a:r>
              <a:rPr altLang="de-DE" dirty="0" i="1" lang="de-DE" smtClean="0" sz="1800">
                <a:latin charset="0" panose="020F0502020204030204" pitchFamily="34" typeface="Calibri"/>
              </a:rPr>
              <a:t> </a:t>
            </a:r>
            <a:r>
              <a:rPr altLang="de-DE" dirty="0" err="1" i="1" lang="de-DE" smtClean="0" sz="1800">
                <a:latin charset="0" panose="020F0502020204030204" pitchFamily="34" typeface="Calibri"/>
              </a:rPr>
              <a:t>lumbricoides</a:t>
            </a:r>
            <a:endParaRPr altLang="de-DE" dirty="0" i="1" lang="de-DE" sz="1800">
              <a:latin charset="0" panose="020F0502020204030204" pitchFamily="34" typeface="Calibri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11560" y="116632"/>
            <a:ext cx="7772400" cy="947192"/>
          </a:xfrm>
          <a:prstGeom prst="rect">
            <a:avLst/>
          </a:prstGeom>
        </p:spPr>
        <p:txBody>
          <a:bodyPr/>
          <a:lstStyle>
            <a:lvl1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2pPr>
            <a:lvl3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3pPr>
            <a:lvl4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4pPr>
            <a:lvl5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5pPr>
            <a:lvl6pPr algn="ctr" fontAlgn="base" marL="4572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6pPr>
            <a:lvl7pPr algn="ctr" fontAlgn="base" marL="9144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7pPr>
            <a:lvl8pPr algn="ctr" fontAlgn="base" marL="13716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8pPr>
            <a:lvl9pPr algn="ctr" fontAlgn="base" marL="18288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9pPr>
          </a:lstStyle>
          <a:p>
            <a:pPr eaLnBrk="1" hangingPunct="1"/>
            <a:r>
              <a:rPr altLang="de-DE" b="1" dirty="0" kern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What are worms ???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4932040" y="4149080"/>
            <a:ext cx="3240359" cy="2260718"/>
            <a:chOff x="703" y="2160"/>
            <a:chExt cx="2177" cy="1449"/>
          </a:xfrm>
        </p:grpSpPr>
        <p:pic>
          <p:nvPicPr>
            <p:cNvPr descr="C" id="10" name="Picture 5"/>
            <p:cNvPicPr>
              <a:picLocks noChangeArrowheads="1"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2160"/>
              <a:ext cx="2177" cy="1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16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len="med" type="triangle" w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>
                <a:latin charset="0" panose="020F0502020204030204" pitchFamily="34" typeface="Calibri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>
              <a:off x="1840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len="med" type="triangle" w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>
                <a:latin charset="0" panose="020F0502020204030204" pitchFamily="34" typeface="Calibri"/>
              </a:endParaRPr>
            </a:p>
          </p:txBody>
        </p:sp>
      </p:grp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256969" y="6372036"/>
            <a:ext cx="24304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err="1" i="1" lang="de-DE">
                <a:latin charset="0" panose="020F0502020204030204" pitchFamily="34" typeface="Calibri"/>
              </a:rPr>
              <a:t>Caenorhabditis</a:t>
            </a:r>
            <a:r>
              <a:rPr b="1" dirty="0" i="1" lang="de-DE">
                <a:latin charset="0" panose="020F0502020204030204" pitchFamily="34" typeface="Calibri"/>
              </a:rPr>
              <a:t> </a:t>
            </a:r>
            <a:r>
              <a:rPr b="1" dirty="0" err="1" i="1" lang="de-DE">
                <a:latin charset="0" panose="020F0502020204030204" pitchFamily="34" typeface="Calibri"/>
              </a:rPr>
              <a:t>elegans</a:t>
            </a:r>
            <a:endParaRPr b="1" dirty="0" i="1" lang="de-DE">
              <a:latin charset="0" panose="020F0502020204030204" pitchFamily="34" typeface="Calibri"/>
            </a:endParaRPr>
          </a:p>
        </p:txBody>
      </p:sp>
      <p:pic>
        <p:nvPicPr>
          <p:cNvPr descr="C:\Clarissa\Parasitologie\Dias (Prof. Disko ua.)\Helminthen\Trematoden\Fasciola hepatica\Faciola hepatica 112483 neu.jpg" id="14" name="Picture 2052"/>
          <p:cNvPicPr>
            <a:picLocks noChangeArrowheads="1" noChangeAspect="1"/>
          </p:cNvPicPr>
          <p:nvPr/>
        </p:nvPicPr>
        <p:blipFill>
          <a:blip cstate="print" r:embed="rId6"/>
          <a:srcRect/>
          <a:stretch>
            <a:fillRect/>
          </a:stretch>
        </p:blipFill>
        <p:spPr bwMode="auto">
          <a:xfrm>
            <a:off x="1115616" y="4149080"/>
            <a:ext cx="2808312" cy="226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29418" y="6381328"/>
            <a:ext cx="18904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err="1" i="1" lang="de-DE" smtClean="0">
                <a:latin charset="0" panose="020F0502020204030204" pitchFamily="34" typeface="Calibri"/>
              </a:rPr>
              <a:t>Fasciola</a:t>
            </a:r>
            <a:r>
              <a:rPr b="1" dirty="0" i="1" lang="de-DE" smtClean="0">
                <a:latin charset="0" panose="020F0502020204030204" pitchFamily="34" typeface="Calibri"/>
              </a:rPr>
              <a:t> </a:t>
            </a:r>
            <a:r>
              <a:rPr b="1" dirty="0" err="1" i="1" lang="de-DE" smtClean="0">
                <a:latin charset="0" panose="020F0502020204030204" pitchFamily="34" typeface="Calibri"/>
              </a:rPr>
              <a:t>hepatica</a:t>
            </a:r>
            <a:endParaRPr b="1" dirty="0" i="1" lang="de-DE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83541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30722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4813"/>
            <a:ext cx="8785225" cy="574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4"/>
          <p:cNvSpPr txBox="1">
            <a:spLocks noChangeArrowheads="1"/>
          </p:cNvSpPr>
          <p:nvPr/>
        </p:nvSpPr>
        <p:spPr bwMode="auto">
          <a:xfrm>
            <a:off x="2268538" y="0"/>
            <a:ext cx="4589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lang="de-DE" sz="2400">
                <a:solidFill>
                  <a:srgbClr val="000066"/>
                </a:solidFill>
              </a:rPr>
              <a:t>Trichuris trichiura</a:t>
            </a:r>
            <a:r>
              <a:rPr i="1" lang="de-DE">
                <a:solidFill>
                  <a:srgbClr val="000066"/>
                </a:solidFill>
              </a:rPr>
              <a:t>(Whipworm)</a:t>
            </a:r>
          </a:p>
        </p:txBody>
      </p:sp>
      <p:pic>
        <p:nvPicPr>
          <p:cNvPr descr="Fig" id="107523" name="Picture 5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76250"/>
            <a:ext cx="4268788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95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0854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836613"/>
            <a:ext cx="34480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descr="Fig" id="108547" name="Picture 5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716338"/>
            <a:ext cx="39243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0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09570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8064500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extfeld 2"/>
          <p:cNvSpPr txBox="1">
            <a:spLocks noChangeArrowheads="1"/>
          </p:cNvSpPr>
          <p:nvPr/>
        </p:nvSpPr>
        <p:spPr bwMode="auto">
          <a:xfrm>
            <a:off x="6948488" y="5805488"/>
            <a:ext cx="1595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/>
              <a:t>rectal prolapse</a:t>
            </a:r>
          </a:p>
        </p:txBody>
      </p:sp>
    </p:spTree>
    <p:extLst>
      <p:ext uri="{BB962C8B-B14F-4D97-AF65-F5344CB8AC3E}">
        <p14:creationId xmlns:p14="http://schemas.microsoft.com/office/powerpoint/2010/main" val="142234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4"/>
          <p:cNvSpPr txBox="1">
            <a:spLocks noChangeArrowheads="1"/>
          </p:cNvSpPr>
          <p:nvPr/>
        </p:nvSpPr>
        <p:spPr bwMode="auto">
          <a:xfrm>
            <a:off x="1763713" y="404813"/>
            <a:ext cx="5670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algn="ctr" eaLnBrk="1" hangingPunct="1"/>
            <a:r>
              <a:rPr b="1" lang="de-DE" sz="2400">
                <a:solidFill>
                  <a:srgbClr val="000066"/>
                </a:solidFill>
              </a:rPr>
              <a:t>Nematodes of direct transmission</a:t>
            </a:r>
          </a:p>
          <a:p>
            <a:pPr algn="ctr" eaLnBrk="1" hangingPunct="1"/>
            <a:r>
              <a:rPr b="1" lang="de-DE" sz="2400">
                <a:solidFill>
                  <a:srgbClr val="000066"/>
                </a:solidFill>
              </a:rPr>
              <a:t>with development outside</a:t>
            </a:r>
            <a:endParaRPr lang="de-DE" sz="2400"/>
          </a:p>
        </p:txBody>
      </p:sp>
      <p:sp>
        <p:nvSpPr>
          <p:cNvPr id="110595" name="Text Box 5"/>
          <p:cNvSpPr txBox="1">
            <a:spLocks noChangeArrowheads="1"/>
          </p:cNvSpPr>
          <p:nvPr/>
        </p:nvSpPr>
        <p:spPr bwMode="auto">
          <a:xfrm>
            <a:off x="3419475" y="2276475"/>
            <a:ext cx="22796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algn="ctr" eaLnBrk="1" hangingPunct="1"/>
            <a:r>
              <a:rPr lang="de-DE"/>
              <a:t>Ascaris lumbricoides</a:t>
            </a:r>
          </a:p>
          <a:p>
            <a:pPr algn="ctr" eaLnBrk="1" hangingPunct="1"/>
            <a:endParaRPr lang="de-DE"/>
          </a:p>
          <a:p>
            <a:pPr algn="ctr" eaLnBrk="1" hangingPunct="1"/>
            <a:endParaRPr lang="de-DE"/>
          </a:p>
          <a:p>
            <a:pPr algn="ctr" eaLnBrk="1" hangingPunct="1"/>
            <a:endParaRPr lang="de-DE"/>
          </a:p>
          <a:p>
            <a:pPr algn="ctr" eaLnBrk="1" hangingPunct="1"/>
            <a:r>
              <a:rPr lang="de-DE"/>
              <a:t>Toxocara canis</a:t>
            </a:r>
          </a:p>
        </p:txBody>
      </p:sp>
    </p:spTree>
    <p:extLst>
      <p:ext uri="{BB962C8B-B14F-4D97-AF65-F5344CB8AC3E}">
        <p14:creationId xmlns:p14="http://schemas.microsoft.com/office/powerpoint/2010/main" val="28975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4"/>
          <p:cNvSpPr>
            <a:spLocks noChangeArrowheads="1"/>
          </p:cNvSpPr>
          <p:nvPr/>
        </p:nvSpPr>
        <p:spPr bwMode="auto">
          <a:xfrm>
            <a:off x="2195513" y="331788"/>
            <a:ext cx="4498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b="1" lang="de-DE" sz="2400">
                <a:solidFill>
                  <a:srgbClr val="000066"/>
                </a:solidFill>
              </a:rPr>
              <a:t>Ascaris lumbricoides</a:t>
            </a:r>
            <a:r>
              <a:rPr b="1" lang="de-DE">
                <a:solidFill>
                  <a:srgbClr val="000066"/>
                </a:solidFill>
              </a:rPr>
              <a:t> </a:t>
            </a:r>
            <a:r>
              <a:rPr i="1" lang="de-DE">
                <a:solidFill>
                  <a:srgbClr val="000066"/>
                </a:solidFill>
              </a:rPr>
              <a:t>(Roundworm)</a:t>
            </a:r>
          </a:p>
        </p:txBody>
      </p:sp>
      <p:pic>
        <p:nvPicPr>
          <p:cNvPr descr="Fig" id="111619" name="Picture 5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052513"/>
            <a:ext cx="5716588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05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4"/>
          <p:cNvSpPr>
            <a:spLocks noChangeArrowheads="1"/>
          </p:cNvSpPr>
          <p:nvPr/>
        </p:nvSpPr>
        <p:spPr bwMode="auto">
          <a:xfrm>
            <a:off x="2700338" y="188913"/>
            <a:ext cx="326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b="1" lang="de-DE" sz="2400">
                <a:solidFill>
                  <a:srgbClr val="000066"/>
                </a:solidFill>
              </a:rPr>
              <a:t>Ascaris lumbricoides</a:t>
            </a:r>
            <a:endParaRPr i="1" lang="de-DE" sz="2400">
              <a:solidFill>
                <a:srgbClr val="000066"/>
              </a:solidFill>
            </a:endParaRPr>
          </a:p>
        </p:txBody>
      </p:sp>
      <p:sp>
        <p:nvSpPr>
          <p:cNvPr id="112643" name="Text Box 5"/>
          <p:cNvSpPr txBox="1">
            <a:spLocks noChangeArrowheads="1"/>
          </p:cNvSpPr>
          <p:nvPr/>
        </p:nvSpPr>
        <p:spPr bwMode="auto">
          <a:xfrm>
            <a:off x="971550" y="908050"/>
            <a:ext cx="64547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>
                <a:cs charset="0" typeface="Arial"/>
              </a:rPr>
              <a:t>• the adult worms live in the small intestine</a:t>
            </a:r>
          </a:p>
          <a:p>
            <a:pPr eaLnBrk="1" hangingPunct="1"/>
            <a:endParaRPr lang="de-DE">
              <a:cs charset="0" typeface="Arial"/>
            </a:endParaRPr>
          </a:p>
          <a:p>
            <a:pPr eaLnBrk="1" hangingPunct="1"/>
            <a:r>
              <a:rPr lang="de-DE"/>
              <a:t>• females 20 - 25 cm, males 15 - 31 cm long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Eggs develop outside the body (3 - 6 weeks;</a:t>
            </a:r>
          </a:p>
          <a:p>
            <a:pPr eaLnBrk="1" hangingPunct="1"/>
            <a:r>
              <a:rPr lang="de-DE"/>
              <a:t>can be infectious for years!)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Worm burden highest in children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Prevalence: high especially in Southeast Asia</a:t>
            </a:r>
          </a:p>
          <a:p>
            <a:pPr eaLnBrk="1" hangingPunct="1"/>
            <a:r>
              <a:rPr lang="de-DE"/>
              <a:t>Central / South America: 45%</a:t>
            </a:r>
          </a:p>
          <a:p>
            <a:pPr eaLnBrk="1" hangingPunct="1"/>
            <a:r>
              <a:rPr lang="de-DE"/>
              <a:t>Regions in Africa: 95%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lung passage (10 - 14 d)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Prep time (eggs in stool): 60 - 70 d</a:t>
            </a:r>
          </a:p>
        </p:txBody>
      </p:sp>
    </p:spTree>
    <p:extLst>
      <p:ext uri="{BB962C8B-B14F-4D97-AF65-F5344CB8AC3E}">
        <p14:creationId xmlns:p14="http://schemas.microsoft.com/office/powerpoint/2010/main" val="28138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cariasis_LifeCycle" id="11366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55588"/>
            <a:ext cx="6781800" cy="634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7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14690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8856663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15714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0"/>
            <a:ext cx="4492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56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16738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91440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6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2627784" y="188913"/>
            <a:ext cx="4063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The clinic of</a:t>
            </a:r>
            <a:r>
              <a:rPr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cysticercosis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683568" y="1471651"/>
            <a:ext cx="5643276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  <a:cs charset="0" typeface="Arial"/>
              </a:rPr>
              <a:t>• By recording T.</a:t>
            </a:r>
            <a:r>
              <a:rPr dirty="0" err="1" lang="de-DE">
                <a:latin charset="0" panose="020F0502020204030204" pitchFamily="34" typeface="Calibri"/>
                <a:cs charset="0" typeface="Arial"/>
              </a:rPr>
              <a:t>solium</a:t>
            </a:r>
            <a:r>
              <a:rPr dirty="0" lang="de-DE">
                <a:latin charset="0" panose="020F0502020204030204" pitchFamily="34" typeface="Calibri"/>
                <a:cs charset="0" typeface="Arial"/>
              </a:rPr>
              <a:t>-</a:t>
            </a:r>
            <a:r>
              <a:rPr b="1" dirty="0" lang="de-DE">
                <a:latin charset="0" panose="020F0502020204030204" pitchFamily="34" typeface="Calibri"/>
                <a:cs charset="0" typeface="Arial"/>
              </a:rPr>
              <a:t>wobble</a:t>
            </a:r>
            <a:r>
              <a:rPr dirty="0" lang="de-DE">
                <a:latin charset="0" panose="020F0502020204030204" pitchFamily="34" typeface="Calibri"/>
                <a:cs charset="0" typeface="Arial"/>
              </a:rPr>
              <a:t>(not from larvae)</a:t>
            </a:r>
          </a:p>
          <a:p>
            <a:pPr eaLnBrk="1" hangingPunct="1"/>
            <a:endParaRPr dirty="0" lang="de-DE">
              <a:latin charset="0" panose="020F0502020204030204" pitchFamily="34" typeface="Calibri"/>
              <a:cs charset="0" typeface="Arial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•</a:t>
            </a:r>
            <a:r>
              <a:rPr dirty="0" err="1" lang="de-DE">
                <a:latin charset="0" panose="020F0502020204030204" pitchFamily="34" typeface="Calibri"/>
              </a:rPr>
              <a:t>Oncosphere</a:t>
            </a:r>
            <a:r>
              <a:rPr dirty="0" lang="de-DE">
                <a:latin charset="0" panose="020F0502020204030204" pitchFamily="34" typeface="Calibri"/>
              </a:rPr>
              <a:t>enters tissue, especially in subcutis,</a:t>
            </a:r>
            <a:endParaRPr dirty="0" lang="de-DE" smtClean="0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 </a:t>
            </a:r>
            <a:r>
              <a:rPr dirty="0" lang="de-DE" smtClean="0">
                <a:latin charset="0" panose="020F0502020204030204" pitchFamily="34" typeface="Calibri"/>
              </a:rPr>
              <a:t>muscle</a:t>
            </a:r>
            <a:r>
              <a:rPr dirty="0" lang="de-DE">
                <a:latin charset="0" panose="020F0502020204030204" pitchFamily="34" typeface="Calibri"/>
              </a:rPr>
              <a:t>and CNS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•</a:t>
            </a:r>
            <a:r>
              <a:rPr dirty="0" err="1" lang="de-DE">
                <a:latin charset="0" panose="020F0502020204030204" pitchFamily="34" typeface="Calibri"/>
              </a:rPr>
              <a:t>cysticerci</a:t>
            </a:r>
            <a:r>
              <a:rPr dirty="0" lang="de-DE">
                <a:latin charset="0" panose="020F0502020204030204" pitchFamily="34" typeface="Calibri"/>
              </a:rPr>
              <a:t>are about 1 cm tall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 u="sng">
                <a:latin charset="0" panose="020F0502020204030204" pitchFamily="34" typeface="Calibri"/>
              </a:rPr>
              <a:t>clinic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Subcutaneous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Only cosmetic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muscle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Sometimes muscle aches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err="1" lang="de-DE">
                <a:latin charset="0" panose="020F0502020204030204" pitchFamily="34" typeface="Calibri"/>
              </a:rPr>
              <a:t>ocular</a:t>
            </a:r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Scotoma, vision loss</a:t>
            </a:r>
          </a:p>
          <a:p>
            <a:pPr eaLnBrk="1" hangingPunct="1"/>
            <a:endParaRPr b="1" dirty="0" lang="de-DE" smtClean="0">
              <a:latin charset="0" panose="020F0502020204030204" pitchFamily="34" typeface="Calibri"/>
            </a:endParaRP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</p:txBody>
      </p:sp>
      <p:pic>
        <p:nvPicPr>
          <p:cNvPr descr="Slide14" id="4" name="Picture 2"/>
          <p:cNvPicPr>
            <a:picLocks noChangeArrowheads="1"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1" t="38962"/>
          <a:stretch>
            <a:fillRect/>
          </a:stretch>
        </p:blipFill>
        <p:spPr bwMode="auto">
          <a:xfrm>
            <a:off x="6170824" y="1610150"/>
            <a:ext cx="294481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9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t="52177"/>
          <a:stretch>
            <a:fillRect/>
          </a:stretch>
        </p:blipFill>
        <p:spPr bwMode="auto">
          <a:xfrm>
            <a:off x="6729623" y="3964799"/>
            <a:ext cx="1827213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17762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50"/>
            <a:ext cx="9144000" cy="585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7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1878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441450"/>
            <a:ext cx="6348413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9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19810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42938"/>
            <a:ext cx="86106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1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20834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295400"/>
            <a:ext cx="694213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2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4"/>
          <p:cNvSpPr>
            <a:spLocks noChangeArrowheads="1"/>
          </p:cNvSpPr>
          <p:nvPr/>
        </p:nvSpPr>
        <p:spPr bwMode="auto">
          <a:xfrm>
            <a:off x="2700338" y="333375"/>
            <a:ext cx="326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b="1" lang="de-DE" sz="2400">
                <a:solidFill>
                  <a:srgbClr val="000066"/>
                </a:solidFill>
              </a:rPr>
              <a:t>Ascaris lumbricoides</a:t>
            </a:r>
            <a:endParaRPr i="1" lang="de-DE" sz="2400">
              <a:solidFill>
                <a:srgbClr val="000066"/>
              </a:solidFill>
            </a:endParaRPr>
          </a:p>
        </p:txBody>
      </p:sp>
      <p:sp>
        <p:nvSpPr>
          <p:cNvPr id="121859" name="Text Box 5"/>
          <p:cNvSpPr txBox="1">
            <a:spLocks noChangeArrowheads="1"/>
          </p:cNvSpPr>
          <p:nvPr/>
        </p:nvSpPr>
        <p:spPr bwMode="auto">
          <a:xfrm>
            <a:off x="1166813" y="15049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endParaRPr lang="de-DE"/>
          </a:p>
        </p:txBody>
      </p:sp>
      <p:sp>
        <p:nvSpPr>
          <p:cNvPr id="121860" name="Text Box 7"/>
          <p:cNvSpPr txBox="1">
            <a:spLocks noChangeArrowheads="1"/>
          </p:cNvSpPr>
          <p:nvPr/>
        </p:nvSpPr>
        <p:spPr bwMode="auto">
          <a:xfrm>
            <a:off x="1042988" y="1557338"/>
            <a:ext cx="7197725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lang="de-DE" u="sng">
                <a:cs charset="0" typeface="Arial"/>
              </a:rPr>
              <a:t>Clinical / pathological effects</a:t>
            </a:r>
          </a:p>
          <a:p>
            <a:pPr eaLnBrk="1" hangingPunct="1"/>
            <a:endParaRPr b="1" lang="de-DE" u="sng">
              <a:cs charset="0" typeface="Arial"/>
            </a:endParaRPr>
          </a:p>
          <a:p>
            <a:pPr eaLnBrk="1" hangingPunct="1"/>
            <a:r>
              <a:rPr lang="de-DE">
                <a:cs charset="0" typeface="Arial"/>
              </a:rPr>
              <a:t>• spoonbill syndrome</a:t>
            </a:r>
          </a:p>
          <a:p>
            <a:pPr eaLnBrk="1" hangingPunct="1"/>
            <a:endParaRPr lang="de-DE">
              <a:cs charset="0" typeface="Arial"/>
            </a:endParaRPr>
          </a:p>
          <a:p>
            <a:pPr eaLnBrk="1" hangingPunct="1"/>
            <a:r>
              <a:rPr lang="de-DE"/>
              <a:t>• Upper abdominal complaints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ileus (frequent emergency in children in southern Africa and Rangoon)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pancreatitis, cholangitis, liver abscess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• Kwashiorkor (1g protein per 5 - 10 worms and day)</a:t>
            </a:r>
          </a:p>
        </p:txBody>
      </p:sp>
    </p:spTree>
    <p:extLst>
      <p:ext uri="{BB962C8B-B14F-4D97-AF65-F5344CB8AC3E}">
        <p14:creationId xmlns:p14="http://schemas.microsoft.com/office/powerpoint/2010/main" val="354197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22882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762000"/>
            <a:ext cx="8305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51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23906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85800"/>
            <a:ext cx="716280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0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24930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924800" cy="52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50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25954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73152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4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26978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4813"/>
            <a:ext cx="8785225" cy="570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0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Prevalence of NCC</a:t>
            </a:r>
          </a:p>
        </p:txBody>
      </p:sp>
      <p:pic>
        <p:nvPicPr>
          <p:cNvPr descr="C:\Users\User\AppData\Local\Microsoft\Windows\Temporary Internet Files\Content.IE5\CC5FTHB2\Global_cysticercosis_2009.png" id="9219" name="Grafik 8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213" y="0"/>
            <a:ext cx="9504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>
          <a:xfrm>
            <a:off x="3348038" y="2708275"/>
            <a:ext cx="1944687" cy="19446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1258888" y="2636838"/>
            <a:ext cx="1944687" cy="1944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5278438" y="1668463"/>
            <a:ext cx="1944687" cy="1944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3652838" y="1301750"/>
            <a:ext cx="1335087" cy="13398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177" name="Textfeld 1"/>
          <p:cNvSpPr txBox="1">
            <a:spLocks noChangeArrowheads="1"/>
          </p:cNvSpPr>
          <p:nvPr/>
        </p:nvSpPr>
        <p:spPr bwMode="auto">
          <a:xfrm>
            <a:off x="3516313" y="3362325"/>
            <a:ext cx="1728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en-GB" sz="2000">
                <a:solidFill>
                  <a:srgbClr val="FF0000"/>
                </a:solidFill>
                <a:latin charset="0" pitchFamily="34" typeface="Tahoma"/>
                <a:cs charset="0" typeface="Arial"/>
              </a:rPr>
              <a:t>5-6 million NCC</a:t>
            </a:r>
          </a:p>
        </p:txBody>
      </p:sp>
      <p:sp>
        <p:nvSpPr>
          <p:cNvPr id="7178" name="Textfeld 2"/>
          <p:cNvSpPr txBox="1">
            <a:spLocks noChangeArrowheads="1"/>
          </p:cNvSpPr>
          <p:nvPr/>
        </p:nvSpPr>
        <p:spPr bwMode="auto">
          <a:xfrm>
            <a:off x="1835150" y="3348038"/>
            <a:ext cx="10080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en-GB" sz="2800">
                <a:solidFill>
                  <a:srgbClr val="C00000"/>
                </a:solidFill>
                <a:latin charset="0" pitchFamily="34" typeface="Tahoma"/>
                <a:cs charset="0" typeface="Arial"/>
              </a:rPr>
              <a:t>????</a:t>
            </a:r>
          </a:p>
        </p:txBody>
      </p:sp>
      <p:sp>
        <p:nvSpPr>
          <p:cNvPr id="7179" name="Textfeld 11"/>
          <p:cNvSpPr txBox="1">
            <a:spLocks noChangeArrowheads="1"/>
          </p:cNvSpPr>
          <p:nvPr/>
        </p:nvSpPr>
        <p:spPr bwMode="auto">
          <a:xfrm>
            <a:off x="5746750" y="2184400"/>
            <a:ext cx="1008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en-GB" sz="2800">
                <a:solidFill>
                  <a:srgbClr val="C00000"/>
                </a:solidFill>
                <a:latin charset="0" pitchFamily="34" typeface="Tahoma"/>
                <a:cs charset="0" typeface="Arial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5657526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28002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7388"/>
            <a:ext cx="8382000" cy="548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8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2902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73088"/>
            <a:ext cx="8785225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5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30050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938"/>
            <a:ext cx="91440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28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31074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205038"/>
            <a:ext cx="4392612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Text Box 5"/>
          <p:cNvSpPr txBox="1">
            <a:spLocks noChangeArrowheads="1"/>
          </p:cNvSpPr>
          <p:nvPr/>
        </p:nvSpPr>
        <p:spPr bwMode="auto">
          <a:xfrm>
            <a:off x="376238" y="6235700"/>
            <a:ext cx="5070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i="1" lang="de-DE" sz="1400"/>
              <a:t>Pinilla et al., Rev. Inst. Med. Trop Sao Paulo. 2001; 43 (6): 343-6.</a:t>
            </a:r>
          </a:p>
        </p:txBody>
      </p:sp>
      <p:sp>
        <p:nvSpPr>
          <p:cNvPr id="131076" name="Text Box 6"/>
          <p:cNvSpPr txBox="1">
            <a:spLocks noChangeArrowheads="1"/>
          </p:cNvSpPr>
          <p:nvPr/>
        </p:nvSpPr>
        <p:spPr bwMode="auto">
          <a:xfrm>
            <a:off x="468313" y="620713"/>
            <a:ext cx="7710487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 u="sng"/>
              <a:t>case report</a:t>
            </a:r>
            <a:r>
              <a:rPr lang="de-DE"/>
              <a:t>:</a:t>
            </a:r>
          </a:p>
          <a:p>
            <a:pPr eaLnBrk="1" hangingPunct="1"/>
            <a:r>
              <a:rPr lang="de-DE" sz="1600"/>
              <a:t>54-year-old female patient (rural Colombia), weight loss, abdominal pain,</a:t>
            </a:r>
          </a:p>
          <a:p>
            <a:pPr eaLnBrk="1" hangingPunct="1"/>
            <a:r>
              <a:rPr lang="de-DE" sz="1600"/>
              <a:t>Vomit. 17% eosinophils in the peripheral blood</a:t>
            </a:r>
          </a:p>
        </p:txBody>
      </p:sp>
    </p:spTree>
    <p:extLst>
      <p:ext uri="{BB962C8B-B14F-4D97-AF65-F5344CB8AC3E}">
        <p14:creationId xmlns:p14="http://schemas.microsoft.com/office/powerpoint/2010/main" val="18729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32098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60350"/>
            <a:ext cx="41148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descr="Fig" id="132099" name="Picture 5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284538"/>
            <a:ext cx="4103688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Text Box 6"/>
          <p:cNvSpPr txBox="1">
            <a:spLocks noChangeArrowheads="1"/>
          </p:cNvSpPr>
          <p:nvPr/>
        </p:nvSpPr>
        <p:spPr bwMode="auto">
          <a:xfrm>
            <a:off x="395288" y="6381750"/>
            <a:ext cx="5070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i="1" lang="de-DE" sz="1400"/>
              <a:t>Pinilla et al., Rev. Inst. Med. Trop Sao Paulo. 2001; 43 (6): 343-6.</a:t>
            </a:r>
          </a:p>
        </p:txBody>
      </p:sp>
    </p:spTree>
    <p:extLst>
      <p:ext uri="{BB962C8B-B14F-4D97-AF65-F5344CB8AC3E}">
        <p14:creationId xmlns:p14="http://schemas.microsoft.com/office/powerpoint/2010/main" val="317907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4"/>
          <p:cNvSpPr txBox="1">
            <a:spLocks noChangeArrowheads="1"/>
          </p:cNvSpPr>
          <p:nvPr/>
        </p:nvSpPr>
        <p:spPr bwMode="auto">
          <a:xfrm>
            <a:off x="971550" y="549275"/>
            <a:ext cx="7259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algn="ctr" eaLnBrk="1" hangingPunct="1"/>
            <a:r>
              <a:rPr b="1" lang="de-DE" sz="2400">
                <a:solidFill>
                  <a:srgbClr val="000066"/>
                </a:solidFill>
              </a:rPr>
              <a:t>Nematodes whose larvae penetrate the skin</a:t>
            </a:r>
            <a:endParaRPr lang="de-DE" sz="2400"/>
          </a:p>
        </p:txBody>
      </p:sp>
      <p:sp>
        <p:nvSpPr>
          <p:cNvPr id="133123" name="Text Box 5"/>
          <p:cNvSpPr txBox="1">
            <a:spLocks noChangeArrowheads="1"/>
          </p:cNvSpPr>
          <p:nvPr/>
        </p:nvSpPr>
        <p:spPr bwMode="auto">
          <a:xfrm>
            <a:off x="3059113" y="1989138"/>
            <a:ext cx="28162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>
                <a:cs charset="0" typeface="Arial"/>
              </a:rPr>
              <a:t>• hookworms</a:t>
            </a:r>
          </a:p>
          <a:p>
            <a:pPr eaLnBrk="1" hangingPunct="1"/>
            <a:endParaRPr lang="de-DE">
              <a:cs charset="0" typeface="Arial"/>
            </a:endParaRPr>
          </a:p>
          <a:p>
            <a:pPr eaLnBrk="1" hangingPunct="1"/>
            <a:r>
              <a:rPr lang="de-DE"/>
              <a:t>Strongyloides stercoralis</a:t>
            </a:r>
          </a:p>
        </p:txBody>
      </p:sp>
    </p:spTree>
    <p:extLst>
      <p:ext uri="{BB962C8B-B14F-4D97-AF65-F5344CB8AC3E}">
        <p14:creationId xmlns:p14="http://schemas.microsoft.com/office/powerpoint/2010/main" val="19648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Clinic of</a:t>
            </a:r>
            <a:r>
              <a:rPr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neurocysticercosis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  <a:cs charset="0" pitchFamily="18" typeface="Times New Roman"/>
            </a:endParaRPr>
          </a:p>
        </p:txBody>
      </p:sp>
      <p:sp>
        <p:nvSpPr>
          <p:cNvPr id="1906" name="Inhaltsplatzhalter 1905"/>
          <p:cNvSpPr>
            <a:spLocks noGrp="1"/>
          </p:cNvSpPr>
          <p:nvPr>
            <p:ph idx="1"/>
          </p:nvPr>
        </p:nvSpPr>
        <p:spPr>
          <a:xfrm>
            <a:off x="723900" y="1514475"/>
            <a:ext cx="6423025" cy="431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dirty="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Clinic (only 10-40% symptomatic):</a:t>
            </a:r>
          </a:p>
          <a:p>
            <a:pPr eaLnBrk="1" hangingPunct="1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Epileptic seizures</a:t>
            </a:r>
          </a:p>
          <a:p>
            <a:pPr eaLnBrk="1" hangingPunct="1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epilepsy</a:t>
            </a:r>
          </a:p>
          <a:p>
            <a:pPr eaLnBrk="1" hangingPunct="1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Headache (and other intracranial marks)</a:t>
            </a:r>
          </a:p>
          <a:p>
            <a:pPr eaLnBrk="1" hangingPunct="1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Fokalneurologie</a:t>
            </a:r>
          </a:p>
          <a:p>
            <a:pPr eaLnBrk="1" hangingPunct="1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learning difficulties</a:t>
            </a:r>
          </a:p>
          <a:p>
            <a:pPr eaLnBrk="1" hangingPunct="1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Psychiatric symptoms</a:t>
            </a:r>
          </a:p>
          <a:p>
            <a:pPr eaLnBrk="1" hangingPunct="1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Spinal Cord Syndrome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dirty="0" lang="de-DE" smtClean="0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dirty="0" lang="de-DE" smtClean="0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 indent="0" marL="0">
              <a:lnSpc>
                <a:spcPct val="90000"/>
              </a:lnSpc>
              <a:buNone/>
              <a:defRPr/>
            </a:pPr>
            <a:endParaRPr dirty="0" lang="de-DE" smtClean="0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dirty="0" lang="de-DE" smtClean="0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dirty="0" lang="de-DE" smtClean="0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>
              <a:defRPr/>
            </a:pPr>
            <a:endParaRPr dirty="0" lang="de-DE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93280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Pathology of</a:t>
            </a:r>
            <a:r>
              <a:rPr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neurocysticercosis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  <a:cs charset="0" pitchFamily="18" typeface="Times New Roman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38200" y="1533525"/>
            <a:ext cx="6696075" cy="37115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342900" marL="342900">
              <a:lnSpc>
                <a:spcPct val="150000"/>
              </a:lnSpc>
              <a:spcBef>
                <a:spcPct val="20000"/>
              </a:spcBef>
              <a:buFont charset="2" pitchFamily="2" typeface="Wingdings"/>
              <a:buChar char="Ø"/>
              <a:defRPr/>
            </a:pPr>
            <a:r>
              <a:rPr dirty="0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Active (cysts, granulomas)</a:t>
            </a:r>
          </a:p>
          <a:p>
            <a:pPr indent="-342900" marL="342900">
              <a:lnSpc>
                <a:spcPct val="150000"/>
              </a:lnSpc>
              <a:spcBef>
                <a:spcPct val="20000"/>
              </a:spcBef>
              <a:buFont charset="2" pitchFamily="2" typeface="Wingdings"/>
              <a:buChar char="Ø"/>
              <a:defRPr/>
            </a:pPr>
            <a:r>
              <a:rPr dirty="0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Inactive (</a:t>
            </a:r>
            <a:r>
              <a:rPr dirty="0" err="1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calcifications</a:t>
            </a:r>
            <a:r>
              <a:rPr dirty="0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)</a:t>
            </a:r>
          </a:p>
          <a:p>
            <a:pPr indent="-342900" marL="342900">
              <a:lnSpc>
                <a:spcPct val="150000"/>
              </a:lnSpc>
              <a:spcBef>
                <a:spcPct val="20000"/>
              </a:spcBef>
              <a:buFont charset="2" pitchFamily="2" typeface="Wingdings"/>
              <a:buChar char="Ø"/>
              <a:defRPr/>
            </a:pPr>
            <a:endParaRPr dirty="0" lang="de-DE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 indent="-342900" marL="342900">
              <a:lnSpc>
                <a:spcPct val="150000"/>
              </a:lnSpc>
              <a:spcBef>
                <a:spcPct val="20000"/>
              </a:spcBef>
              <a:buFont charset="2" pitchFamily="2" typeface="Wingdings"/>
              <a:buChar char="Ø"/>
              <a:defRPr/>
            </a:pPr>
            <a:r>
              <a:rPr dirty="0" err="1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parenchymal</a:t>
            </a:r>
            <a:r>
              <a:rPr dirty="0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NCC</a:t>
            </a:r>
          </a:p>
          <a:p>
            <a:pPr indent="-342900" marL="342900">
              <a:lnSpc>
                <a:spcPct val="150000"/>
              </a:lnSpc>
              <a:spcBef>
                <a:spcPct val="20000"/>
              </a:spcBef>
              <a:buFont charset="2" pitchFamily="2" typeface="Wingdings"/>
              <a:buChar char="Ø"/>
              <a:defRPr/>
            </a:pPr>
            <a:r>
              <a:rPr dirty="0" err="1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Extraparenchymatöse</a:t>
            </a:r>
            <a:r>
              <a:rPr dirty="0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NCC (ventricle,</a:t>
            </a:r>
            <a:r>
              <a:rPr dirty="0" err="1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Subarachnoidalraum</a:t>
            </a:r>
            <a:r>
              <a:rPr dirty="0" lang="de-DE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258361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95300" y="1271588"/>
            <a:ext cx="8305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algn="l" fontAlgn="base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algn="l" fontAlgn="base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algn="l" fontAlgn="base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algn="l" fontAlgn="base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indent="0" marL="0">
              <a:buFontTx/>
              <a:buNone/>
              <a:defRPr/>
            </a:pPr>
            <a:r>
              <a:rPr dirty="0" kern="0" lang="en-US" smtClean="0">
                <a:latin charset="0" panose="020F0502020204030204" pitchFamily="34" typeface="Calibri"/>
                <a:cs charset="0" pitchFamily="18" typeface="Times New Roman"/>
              </a:rPr>
              <a:t>    </a:t>
            </a:r>
            <a:r>
              <a:rPr dirty="0" err="1" kern="0" lang="en-US" smtClean="0">
                <a:latin charset="0" panose="020F0502020204030204" pitchFamily="34" typeface="Calibri"/>
                <a:cs charset="0" pitchFamily="18" typeface="Times New Roman"/>
              </a:rPr>
              <a:t>cyst</a:t>
            </a:r>
            <a:r>
              <a:rPr dirty="0" kern="0" lang="en-US" smtClean="0">
                <a:latin charset="0" panose="020F0502020204030204" pitchFamily="34" typeface="Calibri"/>
                <a:cs charset="0" pitchFamily="18" typeface="Times New Roman"/>
              </a:rPr>
              <a:t>   </a:t>
            </a:r>
            <a:r>
              <a:rPr dirty="0" kern="0" lang="en-US" smtClean="0">
                <a:latin charset="0" panose="020F0502020204030204" pitchFamily="34" typeface="Calibri"/>
                <a:cs charset="0" pitchFamily="18" typeface="Times New Roman"/>
                <a:sym charset="2" pitchFamily="2" typeface="Wingdings"/>
              </a:rPr>
              <a:t></a:t>
            </a:r>
            <a:r>
              <a:rPr dirty="0" kern="0" lang="en-US" smtClean="0">
                <a:latin charset="0" panose="020F0502020204030204" pitchFamily="34" typeface="Calibri"/>
                <a:sym charset="2" pitchFamily="2" typeface="Wingdings"/>
              </a:rPr>
              <a:t> </a:t>
            </a:r>
          </a:p>
          <a:p>
            <a:pPr>
              <a:buFont charset="2" typeface="Monotype Sorts"/>
              <a:buNone/>
              <a:defRPr/>
            </a:pPr>
            <a:r>
              <a:rPr dirty="0" kern="0" lang="en-US" smtClean="0">
                <a:latin charset="0" panose="020F0502020204030204" pitchFamily="34" typeface="Calibri"/>
                <a:sym charset="2" pitchFamily="2" typeface="Wingdings"/>
              </a:rPr>
              <a:t>                          </a:t>
            </a:r>
            <a:r>
              <a:rPr dirty="0" err="1" kern="0" lang="en-US" smtClean="0">
                <a:latin charset="0" panose="020F0502020204030204" pitchFamily="34" typeface="Calibri"/>
                <a:cs charset="0" pitchFamily="18" typeface="Times New Roman"/>
                <a:sym charset="2" pitchFamily="2" typeface="Wingdings"/>
              </a:rPr>
              <a:t>granuloma</a:t>
            </a:r>
            <a:r>
              <a:rPr dirty="0" kern="0" lang="en-US" smtClean="0">
                <a:latin charset="0" panose="020F0502020204030204" pitchFamily="34" typeface="Calibri"/>
                <a:cs charset="0" pitchFamily="18" typeface="Times New Roman"/>
                <a:sym charset="2" pitchFamily="2" typeface="Wingdings"/>
              </a:rPr>
              <a:t> </a:t>
            </a:r>
            <a:r>
              <a:rPr dirty="0" kern="0" lang="en-US" smtClean="0">
                <a:latin charset="0" panose="020F0502020204030204" pitchFamily="34" typeface="Calibri"/>
                <a:sym charset="2" pitchFamily="2" typeface="Wingdings"/>
              </a:rPr>
              <a:t></a:t>
            </a:r>
          </a:p>
          <a:p>
            <a:pPr>
              <a:buFont charset="2" typeface="Monotype Sorts"/>
              <a:buNone/>
              <a:defRPr/>
            </a:pPr>
            <a:r>
              <a:rPr dirty="0" kern="0" lang="en-US" smtClean="0">
                <a:latin charset="0" panose="020F0502020204030204" pitchFamily="34" typeface="Calibri"/>
                <a:sym charset="2" pitchFamily="2" typeface="Wingdings"/>
              </a:rPr>
              <a:t>                                                         </a:t>
            </a:r>
            <a:r>
              <a:rPr dirty="0" err="1" kern="0" lang="en-US" smtClean="0">
                <a:latin charset="0" panose="020F0502020204030204" pitchFamily="34" typeface="Calibri"/>
                <a:cs charset="0" pitchFamily="18" typeface="Times New Roman"/>
                <a:sym charset="2" pitchFamily="2" typeface="Wingdings"/>
              </a:rPr>
              <a:t>calcification</a:t>
            </a:r>
            <a:endParaRPr dirty="0" kern="0" lang="en-US" smtClean="0">
              <a:latin charset="0" panose="020F0502020204030204" pitchFamily="34" typeface="Calibri"/>
              <a:cs charset="0" pitchFamily="18" typeface="Times New Roman"/>
              <a:sym charset="2" pitchFamily="2" typeface="Wingdings"/>
            </a:endParaRPr>
          </a:p>
          <a:p>
            <a:pPr>
              <a:buFont charset="2" typeface="Monotype Sorts"/>
              <a:buNone/>
              <a:defRPr/>
            </a:pPr>
            <a:r>
              <a:rPr dirty="0" kern="0" lang="en-US" smtClean="0">
                <a:latin charset="0" panose="020F0502020204030204" pitchFamily="34" typeface="Calibri"/>
                <a:cs charset="0" pitchFamily="18" typeface="Times New Roman"/>
                <a:sym charset="2" pitchFamily="2" typeface="Wingdings"/>
              </a:rPr>
              <a:t/>
            </a:r>
            <a:endParaRPr dirty="0" kern="0" lang="en-US" smtClean="0" sz="2000">
              <a:latin charset="0" panose="020F0502020204030204" pitchFamily="34" typeface="Calibri"/>
              <a:cs charset="0" pitchFamily="18" typeface="Times New Roman"/>
              <a:sym charset="2" pitchFamily="2" typeface="Wingdings"/>
            </a:endParaRPr>
          </a:p>
        </p:txBody>
      </p:sp>
      <p:graphicFrame>
        <p:nvGraphicFramePr>
          <p:cNvPr id="19459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53790"/>
              </p:ext>
            </p:extLst>
          </p:nvPr>
        </p:nvGraphicFramePr>
        <p:xfrm>
          <a:off x="808038" y="2414588"/>
          <a:ext cx="1560512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imgH="5467631" imgW="4666667" name="Image File" progId="ImageExpertImage" r:id="rId4" spid="_x0000_s179243">
                  <p:embed/>
                </p:oleObj>
              </mc:Choice>
              <mc:Fallback>
                <p:oleObj imgH="5467631" imgW="4666667" name="Image File" progId="ImageExpertImage" r:id="rId4">
                  <p:embed/>
                  <p:pic>
                    <p:nvPicPr>
                      <p:cNvPr id="0" name=""/>
                      <p:cNvPicPr>
                        <a:picLocks noChangeArrowheads="1"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2414588"/>
                        <a:ext cx="1560512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algn="ctr" dir="2700000" dist="35921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descr="granul" id="19460" name="Picture 3"/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3098800"/>
            <a:ext cx="1676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descr="calcif" id="19461" name="Picture 3"/>
          <p:cNvPicPr>
            <a:picLocks noChangeArrowheads="1" noChangeAspect="1"/>
          </p:cNvPicPr>
          <p:nvPr/>
        </p:nvPicPr>
        <p:blipFill>
          <a:blip cstate="print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3" y="3978275"/>
            <a:ext cx="1570037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feld 8"/>
          <p:cNvSpPr txBox="1">
            <a:spLocks noChangeArrowheads="1"/>
          </p:cNvSpPr>
          <p:nvPr/>
        </p:nvSpPr>
        <p:spPr bwMode="auto">
          <a:xfrm>
            <a:off x="5513388" y="3246438"/>
            <a:ext cx="3206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en-GB" sz="2000">
                <a:latin charset="0" panose="020F0502020204030204" pitchFamily="34" typeface="Calibri"/>
                <a:cs charset="0" pitchFamily="18" typeface="Times New Roman"/>
              </a:rPr>
              <a:t>Disappearance of the lesions</a:t>
            </a:r>
          </a:p>
        </p:txBody>
      </p:sp>
      <p:sp>
        <p:nvSpPr>
          <p:cNvPr id="7" name="Titel 1904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 bIns="45720" compatLnSpc="1" lIns="91440" numCol="1" rIns="91440" tIns="45720" vert="horz" wrap="square">
            <a:prstTxWarp prst="textNoShape">
              <a:avLst/>
            </a:prstTxWarp>
          </a:bodyPr>
          <a:lstStyle>
            <a:lvl1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2pPr>
            <a:lvl3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3pPr>
            <a:lvl4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4pPr>
            <a:lvl5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5pPr>
            <a:lvl6pPr algn="ctr" fontAlgn="base" marL="4572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6pPr>
            <a:lvl7pPr algn="ctr" fontAlgn="base" marL="9144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7pPr>
            <a:lvl8pPr algn="ctr" fontAlgn="base" marL="13716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8pPr>
            <a:lvl9pPr algn="ctr" fontAlgn="base" marL="18288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9pPr>
          </a:lstStyle>
          <a:p>
            <a:pPr>
              <a:defRPr/>
            </a:pPr>
            <a:r>
              <a:rPr b="1" dirty="0" kern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Radiology of</a:t>
            </a:r>
            <a:r>
              <a:rPr b="1" dirty="0" err="1" kern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neurocysticercosis</a:t>
            </a:r>
            <a:endParaRPr b="1" dirty="0" kern="0" lang="de-DE" smtClean="0" sz="2800">
              <a:solidFill>
                <a:srgbClr val="000066"/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>
              <a:defRPr/>
            </a:pPr>
            <a:r>
              <a:rPr b="1" dirty="0" kern="0" lang="de-DE" smtClean="0" sz="18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Determination of the activity level of the inflammatory reaction</a:t>
            </a:r>
            <a:endParaRPr b="1" dirty="0" kern="0" lang="de-DE" sz="1800">
              <a:solidFill>
                <a:srgbClr val="000066"/>
              </a:solidFill>
              <a:latin charset="0" panose="020F0502020204030204" pitchFamily="34" typeface="Calibri"/>
              <a:cs charset="0" pitchFamily="18"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026395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Titel 19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diagnostics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  <a:cs charset="0" pitchFamily="18" typeface="Times New Roman"/>
            </a:endParaRPr>
          </a:p>
        </p:txBody>
      </p:sp>
      <p:sp>
        <p:nvSpPr>
          <p:cNvPr id="1906" name="Inhaltsplatzhalter 1905"/>
          <p:cNvSpPr>
            <a:spLocks noGrp="1"/>
          </p:cNvSpPr>
          <p:nvPr>
            <p:ph idx="1"/>
          </p:nvPr>
        </p:nvSpPr>
        <p:spPr>
          <a:xfrm>
            <a:off x="442913" y="1268760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kern="120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Clinic, imaging: CCT, NMR</a:t>
            </a:r>
          </a:p>
          <a:p>
            <a:pPr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err="1" kern="120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immunoblot</a:t>
            </a:r>
            <a:r>
              <a:rPr dirty="0" kern="120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: Gold standard for the detection of antibodies</a:t>
            </a:r>
          </a:p>
          <a:p>
            <a:pPr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kern="120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Sensitivity 98% and specificity 100% when using seven</a:t>
            </a:r>
            <a:r>
              <a:rPr dirty="0" err="1" kern="120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cysticercus</a:t>
            </a:r>
            <a:r>
              <a:rPr dirty="0" kern="120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specific</a:t>
            </a:r>
            <a:r>
              <a:rPr dirty="0" err="1" kern="1200" lang="de-DE" smtClean="0" sz="24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glycoproteins</a:t>
            </a:r>
            <a:endParaRPr dirty="0" kern="1200" lang="de-DE" smtClean="0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>
              <a:lnSpc>
                <a:spcPct val="90000"/>
              </a:lnSpc>
              <a:buFont charset="0" typeface="Arial"/>
              <a:buChar char="•"/>
              <a:defRPr/>
            </a:pPr>
            <a:endParaRPr dirty="0" kern="1200" lang="de-DE" smtClean="0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endParaRPr dirty="0" kern="1200" lang="de-DE" smtClean="0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endParaRPr dirty="0" kern="1200" lang="de-DE" smtClean="0" sz="24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</p:txBody>
      </p:sp>
      <p:pic>
        <p:nvPicPr>
          <p:cNvPr id="4" name="Bild 3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3067050"/>
            <a:ext cx="28575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636697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28674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0350"/>
            <a:ext cx="7416800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29698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0350"/>
            <a:ext cx="806450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3174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60350"/>
            <a:ext cx="6696075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1166813" y="5105400"/>
            <a:ext cx="66452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 smtClean="0">
                <a:latin charset="0" panose="020F0502020204030204" pitchFamily="34" typeface="Calibri"/>
              </a:rPr>
              <a:t>Skin and skin</a:t>
            </a:r>
            <a:r>
              <a:rPr dirty="0" err="1" lang="de-DE" smtClean="0">
                <a:latin charset="0" panose="020F0502020204030204" pitchFamily="34" typeface="Calibri"/>
              </a:rPr>
              <a:t>neurocysticercosis</a:t>
            </a:r>
            <a:r>
              <a:rPr dirty="0" lang="de-DE" smtClean="0">
                <a:latin charset="0" panose="020F0502020204030204" pitchFamily="34" typeface="Calibri"/>
              </a:rPr>
              <a:t> </a:t>
            </a:r>
            <a:r>
              <a:rPr dirty="0" lang="de-DE">
                <a:latin charset="0" panose="020F0502020204030204" pitchFamily="34" typeface="Calibri"/>
              </a:rPr>
              <a:t>(Case Report Lancet, 2004:</a:t>
            </a:r>
            <a:r>
              <a:rPr dirty="0" lang="de-DE" smtClean="0">
                <a:latin charset="0" panose="020F0502020204030204" pitchFamily="34" typeface="Calibri"/>
              </a:rPr>
              <a:t>35 years</a:t>
            </a:r>
          </a:p>
          <a:p>
            <a:pPr eaLnBrk="1" hangingPunct="1"/>
            <a:r>
              <a:rPr dirty="0" lang="de-DE" smtClean="0">
                <a:latin charset="0" panose="020F0502020204030204" pitchFamily="34" typeface="Calibri"/>
              </a:rPr>
              <a:t>Indian farmer with</a:t>
            </a:r>
            <a:r>
              <a:rPr dirty="0" lang="de-DE">
                <a:latin charset="0" panose="020F0502020204030204" pitchFamily="34" typeface="Calibri"/>
              </a:rPr>
              <a:t>severe psychotic changes)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259632" y="1124744"/>
            <a:ext cx="6552728" cy="4073624"/>
            <a:chOff x="971178" y="1587624"/>
            <a:chExt cx="6552728" cy="4145632"/>
          </a:xfrm>
        </p:grpSpPr>
        <p:grpSp>
          <p:nvGrpSpPr>
            <p:cNvPr id="1027" name="Group 5"/>
            <p:cNvGrpSpPr>
              <a:grpSpLocks/>
            </p:cNvGrpSpPr>
            <p:nvPr/>
          </p:nvGrpSpPr>
          <p:grpSpPr bwMode="auto">
            <a:xfrm>
              <a:off x="971178" y="1668587"/>
              <a:ext cx="5870575" cy="4064000"/>
              <a:chOff x="1020" y="915"/>
              <a:chExt cx="3698" cy="2560"/>
            </a:xfrm>
          </p:grpSpPr>
          <p:graphicFrame>
            <p:nvGraphicFramePr>
              <p:cNvPr id="1026" name="Object 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20" y="915"/>
              <a:ext cx="3698" cy="25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imgH="6542857" imgW="9450119" name="Bitmap" progId="Paint.Picture" r:id="rId4" spid="_x0000_s180255">
                      <p:embed/>
                    </p:oleObj>
                  </mc:Choice>
                  <mc:Fallback>
                    <p:oleObj imgH="6542857" imgW="9450119" name="Bitmap" progId="Paint.Picture" r:id="rId4">
                      <p:embed/>
                      <p:pic>
                        <p:nvPicPr>
                          <p:cNvPr id="0" name=""/>
                          <p:cNvPicPr>
                            <a:picLocks noChangeArrowheads="1" noChangeAspect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20" y="915"/>
                            <a:ext cx="3698" cy="25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algn="ctr" dir="2700000" dist="35921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8" name="Oval 4"/>
              <p:cNvSpPr>
                <a:spLocks noChangeArrowheads="1"/>
              </p:cNvSpPr>
              <p:nvPr/>
            </p:nvSpPr>
            <p:spPr bwMode="auto">
              <a:xfrm>
                <a:off x="3968" y="1813"/>
                <a:ext cx="363" cy="136"/>
              </a:xfrm>
              <a:prstGeom prst="ellipse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 wrap="none"/>
              <a:lstStyle>
                <a:lvl1pPr>
                  <a:defRPr>
                    <a:solidFill>
                      <a:schemeClr val="tx1"/>
                    </a:solidFill>
                    <a:latin charset="2" panose="05050102010706020507" pitchFamily="18" typeface="Symbol"/>
                  </a:defRPr>
                </a:lvl1pPr>
                <a:lvl2pPr indent="-285750" marL="742950">
                  <a:defRPr>
                    <a:solidFill>
                      <a:schemeClr val="tx1"/>
                    </a:solidFill>
                    <a:latin charset="2" panose="05050102010706020507" pitchFamily="18" typeface="Symbol"/>
                  </a:defRPr>
                </a:lvl2pPr>
                <a:lvl3pPr indent="-228600" marL="1143000">
                  <a:defRPr>
                    <a:solidFill>
                      <a:schemeClr val="tx1"/>
                    </a:solidFill>
                    <a:latin charset="2" panose="05050102010706020507" pitchFamily="18" typeface="Symbol"/>
                  </a:defRPr>
                </a:lvl3pPr>
                <a:lvl4pPr indent="-228600" marL="1600200">
                  <a:defRPr>
                    <a:solidFill>
                      <a:schemeClr val="tx1"/>
                    </a:solidFill>
                    <a:latin charset="2" panose="05050102010706020507" pitchFamily="18" typeface="Symbol"/>
                  </a:defRPr>
                </a:lvl4pPr>
                <a:lvl5pPr indent="-228600" marL="2057400">
                  <a:defRPr>
                    <a:solidFill>
                      <a:schemeClr val="tx1"/>
                    </a:solidFill>
                    <a:latin charset="2" panose="05050102010706020507" pitchFamily="18" typeface="Symbol"/>
                  </a:defRPr>
                </a:lvl5pPr>
                <a:lvl6pPr algn="r" eaLnBrk="0" fontAlgn="base" hangingPunct="0" indent="-228600" marL="251460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charset="2" panose="05050102010706020507" pitchFamily="18" typeface="Symbol"/>
                  </a:defRPr>
                </a:lvl6pPr>
                <a:lvl7pPr algn="r" eaLnBrk="0" fontAlgn="base" hangingPunct="0" indent="-228600" marL="297180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charset="2" panose="05050102010706020507" pitchFamily="18" typeface="Symbol"/>
                  </a:defRPr>
                </a:lvl7pPr>
                <a:lvl8pPr algn="r" eaLnBrk="0" fontAlgn="base" hangingPunct="0" indent="-228600" marL="342900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charset="2" panose="05050102010706020507" pitchFamily="18" typeface="Symbol"/>
                  </a:defRPr>
                </a:lvl8pPr>
                <a:lvl9pPr algn="r" eaLnBrk="0" fontAlgn="base" hangingPunct="0" indent="-228600" marL="388620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charset="2" panose="05050102010706020507" pitchFamily="18" typeface="Symbol"/>
                  </a:defRPr>
                </a:lvl9pPr>
              </a:lstStyle>
              <a:p>
                <a:endParaRPr altLang="de-DE" lang="de-DE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Rechteck 8"/>
            <p:cNvSpPr/>
            <p:nvPr/>
          </p:nvSpPr>
          <p:spPr>
            <a:xfrm>
              <a:off x="971600" y="2204864"/>
              <a:ext cx="3744416" cy="3528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4644008" y="2204864"/>
              <a:ext cx="2879898" cy="3528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de-DE"/>
            </a:p>
          </p:txBody>
        </p:sp>
        <p:sp>
          <p:nvSpPr>
            <p:cNvPr id="3" name="Rechteck 2"/>
            <p:cNvSpPr/>
            <p:nvPr/>
          </p:nvSpPr>
          <p:spPr>
            <a:xfrm>
              <a:off x="2267744" y="1587624"/>
              <a:ext cx="3528392" cy="61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de-DE"/>
            </a:p>
          </p:txBody>
        </p:sp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55576" y="644790"/>
            <a:ext cx="7772400" cy="1143000"/>
          </a:xfrm>
          <a:prstGeom prst="rect">
            <a:avLst/>
          </a:prstGeom>
        </p:spPr>
        <p:txBody>
          <a:bodyPr/>
          <a:lstStyle>
            <a:lvl1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2pPr>
            <a:lvl3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3pPr>
            <a:lvl4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4pPr>
            <a:lvl5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5pPr>
            <a:lvl6pPr algn="ctr" fontAlgn="base" marL="4572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6pPr>
            <a:lvl7pPr algn="ctr" fontAlgn="base" marL="9144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7pPr>
            <a:lvl8pPr algn="ctr" fontAlgn="base" marL="13716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8pPr>
            <a:lvl9pPr algn="ctr" fontAlgn="base" marL="18288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9pPr>
          </a:lstStyle>
          <a:p>
            <a:pPr eaLnBrk="1" hangingPunct="1"/>
            <a:r>
              <a:rPr altLang="de-DE" b="1" dirty="0" kern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The phylogenetic tree of life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582567" y="5291916"/>
            <a:ext cx="1448410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dirty="0" lang="de-DE" smtClean="0">
                <a:solidFill>
                  <a:schemeClr val="accent1">
                    <a:lumMod val="50000"/>
                  </a:schemeClr>
                </a:solidFill>
                <a:latin charset="0" panose="020F0502020204030204" pitchFamily="34" typeface="Calibri"/>
              </a:rPr>
              <a:t>prokaryotes</a:t>
            </a:r>
            <a:endParaRPr dirty="0" lang="de-DE">
              <a:solidFill>
                <a:schemeClr val="accent1">
                  <a:lumMod val="50000"/>
                </a:schemeClr>
              </a:solidFill>
              <a:latin charset="0" panose="020F0502020204030204" pitchFamily="34" typeface="Calibri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607452" y="5291916"/>
            <a:ext cx="1365567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dirty="0" lang="de-DE" smtClean="0">
                <a:solidFill>
                  <a:schemeClr val="accent1">
                    <a:lumMod val="50000"/>
                  </a:schemeClr>
                </a:solidFill>
                <a:latin charset="0" panose="020F0502020204030204" pitchFamily="34" typeface="Calibri"/>
              </a:rPr>
              <a:t>eukaryotes</a:t>
            </a:r>
            <a:endParaRPr dirty="0" lang="de-DE">
              <a:solidFill>
                <a:schemeClr val="accent1">
                  <a:lumMod val="50000"/>
                </a:schemeClr>
              </a:solidFill>
              <a:latin charset="0" panose="020F0502020204030204" pitchFamily="34" typeface="Calibri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443875" y="1280566"/>
            <a:ext cx="259577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dirty="0" lang="de-DE" smtClean="0">
                <a:solidFill>
                  <a:schemeClr val="accent1">
                    <a:lumMod val="50000"/>
                  </a:schemeClr>
                </a:solidFill>
                <a:latin charset="0" panose="020F0502020204030204" pitchFamily="34" typeface="Calibri"/>
              </a:rPr>
              <a:t>Classification of the living beings</a:t>
            </a:r>
            <a:endParaRPr dirty="0" lang="de-DE">
              <a:solidFill>
                <a:schemeClr val="accent1">
                  <a:lumMod val="50000"/>
                </a:schemeClr>
              </a:solidFill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31850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32770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04813"/>
            <a:ext cx="76327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1907704" y="5157192"/>
            <a:ext cx="56460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</a:rPr>
              <a:t>disseminated</a:t>
            </a:r>
            <a:r>
              <a:rPr dirty="0" err="1" lang="de-DE">
                <a:latin charset="0" panose="020F0502020204030204" pitchFamily="34" typeface="Calibri"/>
              </a:rPr>
              <a:t>neurocysticercosis</a:t>
            </a:r>
            <a:r>
              <a:rPr dirty="0" lang="de-DE">
                <a:latin charset="0" panose="020F0502020204030204" pitchFamily="34" typeface="Calibri"/>
              </a:rPr>
              <a:t>(Case Report Lancet, 2004)</a:t>
            </a:r>
          </a:p>
          <a:p>
            <a:pPr eaLnBrk="1" hangingPunct="1"/>
            <a:r>
              <a:rPr dirty="0" err="1" lang="de-DE">
                <a:latin charset="0" panose="020F0502020204030204" pitchFamily="34" typeface="Calibri"/>
              </a:rPr>
              <a:t>albendazole</a:t>
            </a:r>
            <a:r>
              <a:rPr dirty="0" lang="de-DE">
                <a:latin charset="0" panose="020F0502020204030204" pitchFamily="34" typeface="Calibri"/>
              </a:rPr>
              <a:t>/ Cortisone for 28 days, almost completely cured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33794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8208963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ysticercus, Phnom Penh, 24 jähr" id="34818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42938" y="304800"/>
            <a:ext cx="69935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000">
                <a:solidFill>
                  <a:srgbClr val="000066"/>
                </a:solidFill>
                <a:latin charset="0" panose="020F0502020204030204" pitchFamily="34" typeface="Calibri"/>
              </a:rPr>
              <a:t>Skin node, right breast, 24-year-old. Patient from Cambodia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35842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115888"/>
            <a:ext cx="525938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3823974" y="548680"/>
            <a:ext cx="14960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therapy</a:t>
            </a:r>
          </a:p>
        </p:txBody>
      </p:sp>
      <p:sp>
        <p:nvSpPr>
          <p:cNvPr id="37891" name="Text Box 5"/>
          <p:cNvSpPr txBox="1">
            <a:spLocks noChangeArrowheads="1"/>
          </p:cNvSpPr>
          <p:nvPr/>
        </p:nvSpPr>
        <p:spPr bwMode="auto">
          <a:xfrm>
            <a:off x="755650" y="1700213"/>
            <a:ext cx="737926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>
                <a:latin charset="0" panose="020F0502020204030204" pitchFamily="34" typeface="Calibri"/>
              </a:rPr>
              <a:t>• Not required for skin / (rarely) muscle infections / calcified cysts</a:t>
            </a:r>
          </a:p>
          <a:p>
            <a:pPr eaLnBrk="1" hangingPunct="1"/>
            <a:endParaRPr lang="de-DE">
              <a:latin charset="0" panose="020F0502020204030204" pitchFamily="34" typeface="Calibri"/>
            </a:endParaRPr>
          </a:p>
          <a:p>
            <a:pPr eaLnBrk="1" hangingPunct="1"/>
            <a:r>
              <a:rPr lang="de-DE">
                <a:latin charset="0" panose="020F0502020204030204" pitchFamily="34" typeface="Calibri"/>
              </a:rPr>
              <a:t>• Probably not required for neurocysticercosis in children</a:t>
            </a:r>
          </a:p>
          <a:p>
            <a:pPr eaLnBrk="1" hangingPunct="1"/>
            <a:endParaRPr lang="de-DE">
              <a:latin charset="0" panose="020F0502020204030204" pitchFamily="34" typeface="Calibri"/>
            </a:endParaRPr>
          </a:p>
          <a:p>
            <a:pPr eaLnBrk="1" hangingPunct="1"/>
            <a:r>
              <a:rPr lang="de-DE">
                <a:latin charset="0" panose="020F0502020204030204" pitchFamily="34" typeface="Calibri"/>
              </a:rPr>
              <a:t>• praziquantel / albendazole steroids (allergic reactions)</a:t>
            </a:r>
          </a:p>
          <a:p>
            <a:pPr eaLnBrk="1" hangingPunct="1"/>
            <a:endParaRPr lang="de-DE">
              <a:latin charset="0" panose="020F0502020204030204" pitchFamily="34" typeface="Calibri"/>
            </a:endParaRPr>
          </a:p>
          <a:p>
            <a:pPr eaLnBrk="1" hangingPunct="1"/>
            <a:r>
              <a:rPr lang="de-DE">
                <a:latin charset="0" panose="020F0502020204030204" pitchFamily="34" typeface="Calibri"/>
              </a:rPr>
              <a:t>• Neurosurgery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2916238" y="549275"/>
            <a:ext cx="32714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control measures</a:t>
            </a:r>
          </a:p>
        </p:txBody>
      </p:sp>
      <p:sp>
        <p:nvSpPr>
          <p:cNvPr id="38915" name="Text Box 5"/>
          <p:cNvSpPr txBox="1">
            <a:spLocks noChangeArrowheads="1"/>
          </p:cNvSpPr>
          <p:nvPr/>
        </p:nvSpPr>
        <p:spPr bwMode="auto">
          <a:xfrm>
            <a:off x="1116013" y="1844675"/>
            <a:ext cx="543616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  <a:cs charset="0" typeface="Arial"/>
              </a:rPr>
              <a:t>•</a:t>
            </a:r>
            <a:r>
              <a:rPr dirty="0" lang="de-DE" smtClean="0">
                <a:latin charset="0" panose="020F0502020204030204" pitchFamily="34" typeface="Calibri"/>
                <a:cs charset="0" typeface="Arial"/>
              </a:rPr>
              <a:t>Education: controlled slaughter, meat inspection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  <a:cs charset="0" typeface="Arial"/>
              </a:rPr>
              <a:t> </a:t>
            </a:r>
            <a:r>
              <a:rPr dirty="0" lang="de-DE" smtClean="0">
                <a:latin charset="0" panose="020F0502020204030204" pitchFamily="34" typeface="Calibri"/>
                <a:cs charset="0" typeface="Arial"/>
              </a:rPr>
              <a:t>Cook</a:t>
            </a:r>
            <a:r>
              <a:rPr dirty="0" lang="de-DE">
                <a:latin charset="0" panose="020F0502020204030204" pitchFamily="34" typeface="Calibri"/>
                <a:cs charset="0" typeface="Arial"/>
              </a:rPr>
              <a:t>of the meat</a:t>
            </a:r>
          </a:p>
          <a:p>
            <a:pPr eaLnBrk="1" hangingPunct="1"/>
            <a:endParaRPr dirty="0" lang="de-DE">
              <a:latin charset="0" panose="020F0502020204030204" pitchFamily="34" typeface="Calibri"/>
              <a:cs charset="0" typeface="Arial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• Disposal of human</a:t>
            </a:r>
            <a:r>
              <a:rPr dirty="0" lang="de-DE" smtClean="0">
                <a:latin charset="0" panose="020F0502020204030204" pitchFamily="34" typeface="Calibri"/>
              </a:rPr>
              <a:t>faeces</a:t>
            </a:r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• Chemotherapy (</a:t>
            </a:r>
            <a:r>
              <a:rPr dirty="0" err="1" lang="de-DE">
                <a:latin charset="0" panose="020F0502020204030204" pitchFamily="34" typeface="Calibri"/>
              </a:rPr>
              <a:t>albendazole</a:t>
            </a:r>
            <a:r>
              <a:rPr dirty="0" lang="de-DE">
                <a:latin charset="0" panose="020F0502020204030204" pitchFamily="34" typeface="Calibri"/>
              </a:rPr>
              <a:t>.</a:t>
            </a:r>
            <a:r>
              <a:rPr dirty="0" err="1" lang="de-DE" smtClean="0">
                <a:latin charset="0" panose="020F0502020204030204" pitchFamily="34" typeface="Calibri"/>
              </a:rPr>
              <a:t>praziquantel</a:t>
            </a:r>
            <a:r>
              <a:rPr dirty="0" lang="de-DE" smtClean="0">
                <a:latin charset="0" panose="020F0502020204030204" pitchFamily="34" typeface="Calibri"/>
              </a:rPr>
              <a:t>+/- cortisone)</a:t>
            </a:r>
            <a:endParaRPr dirty="0" lang="de-DE">
              <a:latin charset="0" panose="020F0502020204030204" pitchFamily="34" typeface="Calibri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539552" y="692696"/>
            <a:ext cx="8496300" cy="5022305"/>
          </a:xfrm>
        </p:spPr>
        <p:txBody>
          <a:bodyPr/>
          <a:lstStyle/>
          <a:p>
            <a:pPr algn="ctr" indent="-660400" marL="660400">
              <a:lnSpc>
                <a:spcPct val="90000"/>
              </a:lnSpc>
              <a:buFontTx/>
              <a:buNone/>
              <a:defRPr/>
            </a:pPr>
            <a:r>
              <a:rPr b="1" dirty="0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Clinical case from the</a:t>
            </a:r>
            <a:r>
              <a:rPr b="1" dirty="0" err="1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RDI</a:t>
            </a:r>
            <a:endParaRPr b="1" dirty="0" lang="de-DE" smtClean="0" sz="28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90000"/>
              </a:lnSpc>
              <a:buFontTx/>
              <a:buNone/>
              <a:defRPr/>
            </a:pPr>
            <a:endParaRPr b="1" dirty="0" lang="de-DE" smtClean="0" sz="1800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90000"/>
              </a:lnSpc>
              <a:buFontTx/>
              <a:buNone/>
              <a:defRPr/>
            </a:pPr>
            <a:endParaRPr b="1" dirty="0" lang="de-DE" sz="1800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90000"/>
              </a:lnSpc>
              <a:buFontTx/>
              <a:buNone/>
              <a:defRPr/>
            </a:pPr>
            <a:r>
              <a:rPr b="1" dirty="0" lang="de-DE" smtClean="0" sz="1800">
                <a:latin charset="0" panose="020F0502020204030204" pitchFamily="34" typeface="Calibri"/>
                <a:cs charset="0" pitchFamily="18" typeface="Times New Roman"/>
              </a:rPr>
              <a:t>Anamnesis 2011</a:t>
            </a:r>
            <a:endParaRPr b="1" dirty="0" lang="de-DE" sz="1800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1800">
                <a:latin charset="0" panose="020F0502020204030204" pitchFamily="34" typeface="Calibri"/>
                <a:cs charset="0" pitchFamily="18" typeface="Times New Roman"/>
              </a:rPr>
              <a:t>40 years old patient, from Brazil</a:t>
            </a: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mtClean="0" sz="1800">
                <a:latin charset="0" panose="020F0502020204030204" pitchFamily="34" typeface="Calibri"/>
                <a:cs charset="0" pitchFamily="18" typeface="Times New Roman"/>
              </a:rPr>
              <a:t>since</a:t>
            </a:r>
            <a:r>
              <a:rPr dirty="0" lang="de-DE" sz="1800">
                <a:latin charset="0" panose="020F0502020204030204" pitchFamily="34" typeface="Calibri"/>
                <a:cs charset="0" pitchFamily="18" typeface="Times New Roman"/>
              </a:rPr>
              <a:t>many years in Europe (Italy-Germany)</a:t>
            </a: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z="1800">
                <a:latin charset="0" panose="020F0502020204030204" pitchFamily="34" typeface="Calibri"/>
                <a:cs charset="0" pitchFamily="18" typeface="Times New Roman"/>
              </a:rPr>
              <a:t>Finding words</a:t>
            </a: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z="1800">
                <a:latin charset="0" panose="020F0502020204030204" pitchFamily="34" typeface="Calibri"/>
                <a:cs charset="0" pitchFamily="18" typeface="Times New Roman"/>
              </a:rPr>
              <a:t>Memory and concentration weakness</a:t>
            </a: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z="1800">
                <a:latin charset="0" panose="020F0502020204030204" pitchFamily="34" typeface="Calibri"/>
                <a:cs charset="0" pitchFamily="18" typeface="Times New Roman"/>
              </a:rPr>
              <a:t>A mild headache</a:t>
            </a: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z="1800">
                <a:latin charset="0" panose="020F0502020204030204" pitchFamily="34" typeface="Calibri"/>
                <a:cs charset="0" pitchFamily="18" typeface="Times New Roman"/>
              </a:rPr>
              <a:t>Confused before recording for 3 days</a:t>
            </a: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endParaRPr dirty="0" lang="de-DE" sz="1800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z="1800">
                <a:latin charset="0" panose="020F0502020204030204" pitchFamily="34" typeface="Calibri"/>
                <a:cs charset="0" pitchFamily="18" typeface="Times New Roman"/>
              </a:rPr>
              <a:t>Instruction Klinikum Schwabing</a:t>
            </a: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z="1800">
                <a:latin charset="0" panose="020F0502020204030204" pitchFamily="34" typeface="Calibri"/>
                <a:cs charset="0" pitchFamily="18" typeface="Times New Roman"/>
              </a:rPr>
              <a:t>Neurologically unremarkable</a:t>
            </a:r>
          </a:p>
          <a:p>
            <a:pPr indent="-660400" marL="660400">
              <a:lnSpc>
                <a:spcPct val="90000"/>
              </a:lnSpc>
              <a:buFont charset="2" pitchFamily="2" typeface="Wingdings"/>
              <a:buChar char="Ø"/>
              <a:defRPr/>
            </a:pPr>
            <a:r>
              <a:rPr dirty="0" lang="de-DE" sz="1800">
                <a:latin charset="0" panose="020F0502020204030204" pitchFamily="34" typeface="Calibri"/>
                <a:cs charset="0" pitchFamily="18" typeface="Times New Roman"/>
              </a:rPr>
              <a:t>First epileptic seizure</a:t>
            </a:r>
          </a:p>
          <a:p>
            <a:pPr indent="-660400" marL="660400">
              <a:lnSpc>
                <a:spcPct val="90000"/>
              </a:lnSpc>
              <a:buFont charset="2" pitchFamily="2" typeface="Wingdings"/>
              <a:buNone/>
              <a:defRPr/>
            </a:pPr>
            <a:r>
              <a:rPr dirty="0" lang="de-DE" smtClean="0">
                <a:latin charset="0" panose="020F0502020204030204" pitchFamily="34" typeface="Calibri"/>
              </a:rPr>
              <a:t> </a:t>
            </a:r>
            <a:endParaRPr dirty="0" lang="de-DE">
              <a:latin charset="0" panose="020F0502020204030204" pitchFamily="34" typeface="Calibri"/>
            </a:endParaRPr>
          </a:p>
          <a:p>
            <a:pPr indent="-660400" marL="660400">
              <a:lnSpc>
                <a:spcPct val="90000"/>
              </a:lnSpc>
              <a:buFont charset="2" pitchFamily="2" typeface="Wingdings"/>
              <a:buNone/>
              <a:defRPr/>
            </a:pPr>
            <a:endParaRPr dirty="0" lang="de-DE">
              <a:latin charset="0" panose="020F0502020204030204" pitchFamily="34" typeface="Calibri"/>
              <a:sym charset="2" pitchFamily="18" typeface="Wingdings 3"/>
            </a:endParaRPr>
          </a:p>
        </p:txBody>
      </p:sp>
    </p:spTree>
    <p:extLst>
      <p:ext uri="{BB962C8B-B14F-4D97-AF65-F5344CB8AC3E}">
        <p14:creationId xmlns:p14="http://schemas.microsoft.com/office/powerpoint/2010/main" val="248422573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ChangeArrowheads="1" noGrp="1"/>
          </p:cNvSpPr>
          <p:nvPr>
            <p:ph idx="1" sz="half" type="body"/>
          </p:nvPr>
        </p:nvSpPr>
        <p:spPr>
          <a:xfrm>
            <a:off x="395536" y="5733256"/>
            <a:ext cx="9144000" cy="631825"/>
          </a:xfrm>
        </p:spPr>
        <p:txBody>
          <a:bodyPr/>
          <a:lstStyle/>
          <a:p>
            <a:pPr indent="0" marL="0">
              <a:buFontTx/>
              <a:buNone/>
              <a:defRPr/>
            </a:pPr>
            <a:r>
              <a:rPr b="1" dirty="0" lang="de-DE" smtClean="0" sz="1800">
                <a:latin charset="0" panose="020F0502020204030204" pitchFamily="34" typeface="Calibri"/>
                <a:cs charset="0" pitchFamily="18" typeface="Times New Roman"/>
              </a:rPr>
              <a:t>MRI (T2) 28.06.2011:</a:t>
            </a:r>
            <a:r>
              <a:rPr dirty="0" lang="de-DE" sz="1800">
                <a:latin charset="0" panose="020F0502020204030204" pitchFamily="34" typeface="Calibri"/>
                <a:cs charset="0" pitchFamily="18" typeface="Times New Roman"/>
              </a:rPr>
              <a:t>Mass 3. Ventricle, hydrocephalus</a:t>
            </a:r>
            <a:r>
              <a:rPr dirty="0" err="1" lang="de-DE" sz="1800">
                <a:latin charset="0" panose="020F0502020204030204" pitchFamily="34" typeface="Calibri"/>
                <a:cs charset="0" pitchFamily="18" typeface="Times New Roman"/>
              </a:rPr>
              <a:t>occlusus</a:t>
            </a:r>
            <a:endParaRPr dirty="0" lang="de-DE" sz="1800">
              <a:latin charset="0" panose="020F0502020204030204" pitchFamily="34" typeface="Calibri"/>
              <a:sym charset="2" pitchFamily="18" typeface="Wingdings 3"/>
            </a:endParaRPr>
          </a:p>
          <a:p>
            <a:pPr indent="0" marL="0">
              <a:buFontTx/>
              <a:buNone/>
              <a:defRPr/>
            </a:pPr>
            <a:endParaRPr dirty="0" lang="de-DE" smtClean="0" sz="1800">
              <a:latin charset="0" panose="020F0502020204030204" pitchFamily="34" typeface="Calibri"/>
              <a:sym charset="2" pitchFamily="18" typeface="Wingdings 3"/>
            </a:endParaRPr>
          </a:p>
        </p:txBody>
      </p:sp>
      <p:pic>
        <p:nvPicPr>
          <p:cNvPr descr="E:\Users\User\Documents\Arbeitsordner nach 220112\Vorträge\Vortrag Mikrobio Mai 2013\MRTs Orlando V\Bild6 (2).jpg" id="41988" name="Picture 6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363663"/>
            <a:ext cx="4249738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descr="E:\Users\User\Documents\Arbeitsordner nach 220112\Vorträge\Vortrag Mikrobio Mai 2013\MRTs Orlando V\Bild_1 (2).jpg" id="41989" name="Picture 7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1363663"/>
            <a:ext cx="42926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24341" y="548680"/>
            <a:ext cx="8924925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b="1" dirty="0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Cerebral findings: blistered</a:t>
            </a:r>
            <a:r>
              <a:rPr b="1" dirty="0" err="1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zystiscche</a:t>
            </a:r>
            <a:r>
              <a:rPr b="1" dirty="0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mass</a:t>
            </a:r>
            <a:endParaRPr b="1" dirty="0" lang="de-DE" sz="28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 algn="ctr"/>
            <a:endParaRPr dirty="0" lang="de-DE" sz="2800"/>
          </a:p>
        </p:txBody>
      </p:sp>
    </p:spTree>
    <p:extLst>
      <p:ext uri="{BB962C8B-B14F-4D97-AF65-F5344CB8AC3E}">
        <p14:creationId xmlns:p14="http://schemas.microsoft.com/office/powerpoint/2010/main" val="262452739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314325" y="1412875"/>
            <a:ext cx="8639175" cy="5256213"/>
          </a:xfrm>
        </p:spPr>
        <p:txBody>
          <a:bodyPr/>
          <a:lstStyle/>
          <a:p>
            <a:pPr indent="-660400" marL="660400">
              <a:buFont charset="2" pitchFamily="2" typeface="Wingdings"/>
              <a:buChar char="Ø"/>
              <a:defRPr/>
            </a:pP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Diagnosis: hydrocephalus</a:t>
            </a:r>
            <a:r>
              <a:rPr dirty="0" err="1" lang="de-DE" smtClean="0" sz="2400">
                <a:latin charset="0" panose="020F0502020204030204" pitchFamily="34" typeface="Calibri"/>
                <a:cs charset="0" pitchFamily="18" typeface="Times New Roman"/>
              </a:rPr>
              <a:t>internus</a:t>
            </a: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unclear genesis</a:t>
            </a:r>
          </a:p>
          <a:p>
            <a:pPr indent="-660400" marL="660400">
              <a:buFont charset="2" pitchFamily="2" typeface="Wingdings"/>
              <a:buChar char="Ø"/>
              <a:defRPr/>
            </a:pP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In MRI suspected tumorous process eg</a:t>
            </a:r>
            <a:r>
              <a:rPr dirty="0" err="1" lang="de-DE" smtClean="0" sz="2400">
                <a:latin charset="0" panose="020F0502020204030204" pitchFamily="34" typeface="Calibri"/>
                <a:cs charset="0" pitchFamily="18" typeface="Times New Roman"/>
              </a:rPr>
              <a:t>ependymoma</a:t>
            </a: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at the</a:t>
            </a:r>
            <a:r>
              <a:rPr dirty="0" err="1" lang="de-DE" smtClean="0" sz="2400">
                <a:latin charset="0" panose="020F0502020204030204" pitchFamily="34" typeface="Calibri"/>
                <a:cs charset="0" pitchFamily="18" typeface="Times New Roman"/>
              </a:rPr>
              <a:t>Aquädukteingang</a:t>
            </a: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; no longer detectable during surgery (!!!)</a:t>
            </a:r>
          </a:p>
          <a:p>
            <a:pPr indent="-660400" marL="660400">
              <a:buFont charset="2" pitchFamily="2" typeface="Wingdings"/>
              <a:buChar char="Ø"/>
              <a:defRPr/>
            </a:pP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Therapy:</a:t>
            </a:r>
            <a:r>
              <a:rPr dirty="0" err="1" lang="de-DE" smtClean="0" sz="2400">
                <a:latin charset="0" panose="020F0502020204030204" pitchFamily="34" typeface="Calibri"/>
                <a:cs charset="0" pitchFamily="18" typeface="Times New Roman"/>
              </a:rPr>
              <a:t>ventriculostomy</a:t>
            </a: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of the 3rd ventricle in the</a:t>
            </a:r>
            <a:r>
              <a:rPr dirty="0" err="1" lang="de-DE" smtClean="0" sz="2400">
                <a:latin charset="0" panose="020F0502020204030204" pitchFamily="34" typeface="Calibri"/>
                <a:cs charset="0" pitchFamily="18" typeface="Times New Roman"/>
              </a:rPr>
              <a:t>präpontine</a:t>
            </a: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cistern</a:t>
            </a:r>
          </a:p>
          <a:p>
            <a:pPr indent="-660400" marL="660400">
              <a:buFont charset="2" pitchFamily="2" typeface="Wingdings"/>
              <a:buChar char="Ø"/>
              <a:defRPr/>
            </a:pPr>
            <a:endParaRPr dirty="0" lang="de-DE" smtClean="0" sz="2400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buFont charset="2" pitchFamily="2" typeface="Wingdings"/>
              <a:buChar char="Ø"/>
              <a:defRPr/>
            </a:pPr>
            <a:r>
              <a:rPr dirty="0" lang="de-DE" smtClean="0" sz="2400">
                <a:solidFill>
                  <a:srgbClr val="000066"/>
                </a:solidFill>
                <a:latin charset="0" panose="020F0502020204030204" pitchFamily="34" typeface="Calibri"/>
                <a:cs charset="0" pitchFamily="18" typeface="Times New Roman"/>
              </a:rPr>
              <a:t>BUT:</a:t>
            </a:r>
            <a:r>
              <a:rPr dirty="0" lang="de-DE" smtClean="0" sz="2400">
                <a:latin charset="0" panose="020F0502020204030204" pitchFamily="34" typeface="Calibri"/>
                <a:cs charset="0" pitchFamily="18" typeface="Times New Roman"/>
              </a:rPr>
              <a:t>February 2013: persistent concentration disorder; Presentation Neurosurgery TUM</a:t>
            </a:r>
          </a:p>
          <a:p>
            <a:pPr indent="-660400" marL="660400">
              <a:buFont charset="2" pitchFamily="2" typeface="Wingdings"/>
              <a:buNone/>
              <a:defRPr/>
            </a:pPr>
            <a:r>
              <a:rPr dirty="0" lang="de-DE" smtClean="0" sz="2400">
                <a:latin charset="0" panose="020F0502020204030204" pitchFamily="34" typeface="Calibri"/>
              </a:rPr>
              <a:t> </a:t>
            </a:r>
          </a:p>
          <a:p>
            <a:pPr indent="-660400" marL="660400">
              <a:buFont charset="2" pitchFamily="2" typeface="Wingdings"/>
              <a:buNone/>
              <a:defRPr/>
            </a:pPr>
            <a:endParaRPr dirty="0" lang="de-DE" smtClean="0" sz="2400">
              <a:latin charset="0" panose="020F0502020204030204" pitchFamily="34" typeface="Calibri"/>
              <a:sym charset="2" pitchFamily="18" typeface="Wingdings 3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24341" y="548680"/>
            <a:ext cx="8924925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b="1" dirty="0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Further course in 2011</a:t>
            </a:r>
            <a:endParaRPr b="1" dirty="0" lang="de-DE" sz="28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 algn="ctr"/>
            <a:endParaRPr dirty="0" lang="de-DE" sz="2800"/>
          </a:p>
        </p:txBody>
      </p:sp>
    </p:spTree>
    <p:extLst>
      <p:ext uri="{BB962C8B-B14F-4D97-AF65-F5344CB8AC3E}">
        <p14:creationId xmlns:p14="http://schemas.microsoft.com/office/powerpoint/2010/main" val="6892691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204788" y="5934075"/>
            <a:ext cx="4408487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dirty="0" lang="de-DE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654550" y="5922963"/>
            <a:ext cx="448945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b="1" dirty="0" lang="de-DE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MRI (T1) 25.02.13</a:t>
            </a:r>
            <a:r>
              <a:rPr dirty="0" lang="de-DE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KM receiving mass at the bottom of the 4 ventricle</a:t>
            </a:r>
          </a:p>
          <a:p>
            <a:pPr>
              <a:defRPr/>
            </a:pPr>
            <a:endParaRPr dirty="0" lang="de-DE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</p:txBody>
      </p:sp>
      <p:pic>
        <p:nvPicPr>
          <p:cNvPr descr="E:\Users\User\Documents\Arbeitsordner nach 220112\Vorträge\Vortrag Mikrobio Mai 2013\MRTs Orlando V\Bild8 (2).jpg" id="44037" name="Picture 7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104900"/>
            <a:ext cx="3944937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descr="E:\Users\User\Documents\Arbeitsordner nach 220112\Vorträge\Vortrag Mikrobio Mai 2013\MRTs Orlando V\Bild10 (2).jpg" id="44038" name="Picture 8"/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069975"/>
            <a:ext cx="3727450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/>
        </p:nvSpPr>
        <p:spPr>
          <a:xfrm>
            <a:off x="204788" y="5934075"/>
            <a:ext cx="4408487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b="1" dirty="0" lang="de-DE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MRT (T1) 25.02.2013</a:t>
            </a:r>
            <a:r>
              <a:rPr dirty="0" lang="de-DE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Cyst in the 4th ventricle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6372200" y="4149080"/>
            <a:ext cx="576064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356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 noGrp="1"/>
          </p:cNvSpPr>
          <p:nvPr>
            <p:ph type="title"/>
          </p:nvPr>
        </p:nvSpPr>
        <p:spPr>
          <a:xfrm>
            <a:off x="438114" y="1052736"/>
            <a:ext cx="8424936" cy="609600"/>
          </a:xfrm>
        </p:spPr>
        <p:txBody>
          <a:bodyPr/>
          <a:lstStyle/>
          <a:p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typeface="Arial"/>
              </a:rPr>
              <a:t>WHO estimate the prevalence of</a:t>
            </a:r>
            <a:b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typeface="Arial"/>
              </a:rPr>
            </a:br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typeface="Arial"/>
              </a:rPr>
              <a:t>some helminths (2015)</a:t>
            </a:r>
          </a:p>
        </p:txBody>
      </p:sp>
      <p:grpSp>
        <p:nvGrpSpPr>
          <p:cNvPr id="6147" name="Group 34"/>
          <p:cNvGrpSpPr>
            <a:grpSpLocks/>
          </p:cNvGrpSpPr>
          <p:nvPr/>
        </p:nvGrpSpPr>
        <p:grpSpPr bwMode="auto">
          <a:xfrm>
            <a:off x="914400" y="2438400"/>
            <a:ext cx="7451726" cy="3763964"/>
            <a:chOff x="576" y="1536"/>
            <a:chExt cx="4694" cy="2371"/>
          </a:xfrm>
        </p:grpSpPr>
        <p:sp>
          <p:nvSpPr>
            <p:cNvPr id="6148" name="Text Box 30"/>
            <p:cNvSpPr txBox="1">
              <a:spLocks noChangeArrowheads="1"/>
            </p:cNvSpPr>
            <p:nvPr/>
          </p:nvSpPr>
          <p:spPr bwMode="auto">
            <a:xfrm>
              <a:off x="576" y="1536"/>
              <a:ext cx="3487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indent="-457200" marL="457200">
                <a:buFontTx/>
                <a:buAutoNum type="arabicPeriod"/>
              </a:pPr>
              <a:r>
                <a:rPr dirty="0" err="1" lang="de-DE" sz="2000">
                  <a:latin charset="0" panose="020F0502020204030204" pitchFamily="34" typeface="Calibri"/>
                </a:rPr>
                <a:t>Ascaris</a:t>
              </a:r>
              <a:r>
                <a:rPr dirty="0" lang="de-DE" sz="2000">
                  <a:latin charset="0" panose="020F0502020204030204" pitchFamily="34" typeface="Calibri"/>
                </a:rPr>
                <a:t> </a:t>
              </a:r>
              <a:r>
                <a:rPr dirty="0" err="1" lang="de-DE" sz="2000">
                  <a:latin charset="0" panose="020F0502020204030204" pitchFamily="34" typeface="Calibri"/>
                </a:rPr>
                <a:t>lumbricoides</a:t>
              </a:r>
              <a:r>
                <a:rPr dirty="0" lang="de-DE" sz="2000">
                  <a:latin charset="0" panose="020F0502020204030204" pitchFamily="34" typeface="Calibri"/>
                </a:rPr>
                <a:t/>
              </a:r>
              <a:r>
                <a:rPr dirty="0" lang="en-US" smtClean="0" sz="2000"/>
                <a:t> </a:t>
              </a:r>
              <a:r>
                <a:rPr dirty="0" lang="en-US" sz="2000">
                  <a:latin charset="0" panose="020F0502020204030204" pitchFamily="34" typeface="Calibri"/>
                </a:rPr>
                <a:t>807 to 1.121</a:t>
              </a:r>
              <a:r>
                <a:rPr dirty="0" lang="de-DE" smtClean="0" sz="2000">
                  <a:latin charset="0" panose="020F0502020204030204" pitchFamily="34" typeface="Calibri"/>
                </a:rPr>
                <a:t> </a:t>
              </a:r>
              <a:r>
                <a:rPr dirty="0" lang="de-DE" sz="2000">
                  <a:latin charset="0" panose="020F0502020204030204" pitchFamily="34" typeface="Calibri"/>
                </a:rPr>
                <a:t>Million</a:t>
              </a:r>
            </a:p>
            <a:p>
              <a:pPr indent="-457200" marL="457200">
                <a:buFontTx/>
                <a:buAutoNum type="arabicPeriod"/>
              </a:pPr>
              <a:r>
                <a:rPr dirty="0" lang="de-DE" sz="2000">
                  <a:latin charset="0" panose="020F0502020204030204" pitchFamily="34" typeface="Calibri"/>
                </a:rPr>
                <a:t>hookworms</a:t>
              </a:r>
              <a:r>
                <a:rPr dirty="0" lang="en-US" sz="2000">
                  <a:latin charset="0" panose="020F0502020204030204" pitchFamily="34" typeface="Calibri"/>
                </a:rPr>
                <a:t>604-795</a:t>
              </a:r>
              <a:r>
                <a:rPr dirty="0" lang="de-DE" smtClean="0" sz="2000">
                  <a:latin charset="0" panose="020F0502020204030204" pitchFamily="34" typeface="Calibri"/>
                </a:rPr>
                <a:t> </a:t>
              </a:r>
              <a:r>
                <a:rPr dirty="0" lang="de-DE" sz="2000">
                  <a:latin charset="0" panose="020F0502020204030204" pitchFamily="34" typeface="Calibri"/>
                </a:rPr>
                <a:t>Million</a:t>
              </a:r>
            </a:p>
            <a:p>
              <a:pPr indent="-457200" marL="457200">
                <a:buFontTx/>
                <a:buAutoNum type="arabicPeriod"/>
              </a:pPr>
              <a:r>
                <a:rPr dirty="0" err="1" lang="de-DE" sz="2000">
                  <a:latin charset="0" panose="020F0502020204030204" pitchFamily="34" typeface="Calibri"/>
                </a:rPr>
                <a:t>Trichuris</a:t>
              </a:r>
              <a:r>
                <a:rPr dirty="0" lang="de-DE" sz="2000">
                  <a:latin charset="0" panose="020F0502020204030204" pitchFamily="34" typeface="Calibri"/>
                </a:rPr>
                <a:t> </a:t>
              </a:r>
              <a:r>
                <a:rPr dirty="0" err="1" lang="de-DE" sz="2000">
                  <a:latin charset="0" panose="020F0502020204030204" pitchFamily="34" typeface="Calibri"/>
                </a:rPr>
                <a:t>trichuria</a:t>
              </a:r>
              <a:r>
                <a:rPr dirty="0" lang="de-DE" sz="2000">
                  <a:latin charset="0" panose="020F0502020204030204" pitchFamily="34" typeface="Calibri"/>
                </a:rPr>
                <a:t/>
              </a:r>
              <a:r>
                <a:rPr dirty="0" lang="en-US" sz="2000">
                  <a:latin charset="0" panose="020F0502020204030204" pitchFamily="34" typeface="Calibri"/>
                </a:rPr>
                <a:t>576-740</a:t>
              </a:r>
              <a:r>
                <a:rPr dirty="0" lang="de-DE" smtClean="0" sz="2000">
                  <a:latin charset="0" panose="020F0502020204030204" pitchFamily="34" typeface="Calibri"/>
                </a:rPr>
                <a:t> </a:t>
              </a:r>
              <a:r>
                <a:rPr dirty="0" lang="de-DE" sz="2000">
                  <a:latin charset="0" panose="020F0502020204030204" pitchFamily="34" typeface="Calibri"/>
                </a:rPr>
                <a:t>Million</a:t>
              </a:r>
            </a:p>
            <a:p>
              <a:pPr indent="-457200" marL="457200">
                <a:buFontTx/>
                <a:buAutoNum type="arabicPeriod"/>
              </a:pPr>
              <a:r>
                <a:rPr dirty="0" err="1" lang="de-DE" sz="2000">
                  <a:latin charset="0" panose="020F0502020204030204" pitchFamily="34" typeface="Calibri"/>
                </a:rPr>
                <a:t>Schistosoma</a:t>
              </a:r>
              <a:r>
                <a:rPr dirty="0" lang="de-DE" sz="2000">
                  <a:latin charset="0" panose="020F0502020204030204" pitchFamily="34" typeface="Calibri"/>
                </a:rPr>
                <a:t> </a:t>
              </a:r>
              <a:r>
                <a:rPr dirty="0" err="1" lang="de-DE" sz="2000">
                  <a:latin charset="0" panose="020F0502020204030204" pitchFamily="34" typeface="Calibri"/>
                </a:rPr>
                <a:t>spp</a:t>
              </a:r>
              <a:r>
                <a:rPr dirty="0" lang="de-DE" sz="2000">
                  <a:latin charset="0" panose="020F0502020204030204" pitchFamily="34" typeface="Calibri"/>
                </a:rPr>
                <a:t>,</a:t>
              </a:r>
              <a:r>
                <a:rPr dirty="0" lang="de-DE" smtClean="0" sz="2000">
                  <a:latin charset="0" panose="020F0502020204030204" pitchFamily="34" typeface="Calibri"/>
                </a:rPr>
                <a:t>250</a:t>
              </a:r>
              <a:r>
                <a:rPr dirty="0" lang="de-DE" sz="2000">
                  <a:latin charset="0" panose="020F0502020204030204" pitchFamily="34" typeface="Calibri"/>
                </a:rPr>
                <a:t>Million</a:t>
              </a:r>
            </a:p>
            <a:p>
              <a:pPr indent="-457200" marL="457200">
                <a:buFontTx/>
                <a:buAutoNum type="arabicPeriod"/>
              </a:pPr>
              <a:r>
                <a:rPr dirty="0" err="1" lang="de-DE" sz="2000">
                  <a:latin charset="0" panose="020F0502020204030204" pitchFamily="34" typeface="Calibri"/>
                </a:rPr>
                <a:t>Strongyloides</a:t>
              </a:r>
              <a:r>
                <a:rPr dirty="0" lang="de-DE" sz="2000">
                  <a:latin charset="0" panose="020F0502020204030204" pitchFamily="34" typeface="Calibri"/>
                </a:rPr>
                <a:t> </a:t>
              </a:r>
              <a:r>
                <a:rPr dirty="0" err="1" lang="de-DE" sz="2000">
                  <a:latin charset="0" panose="020F0502020204030204" pitchFamily="34" typeface="Calibri"/>
                </a:rPr>
                <a:t>stercoralis</a:t>
              </a:r>
              <a:r>
                <a:rPr dirty="0" lang="de-DE" sz="2000">
                  <a:latin charset="0" panose="020F0502020204030204" pitchFamily="34" typeface="Calibri"/>
                </a:rPr>
                <a:t>100 million</a:t>
              </a:r>
            </a:p>
            <a:p>
              <a:pPr indent="-457200" marL="457200"/>
              <a:endParaRPr dirty="0" lang="de-DE" sz="2000">
                <a:latin charset="0" panose="020F0502020204030204" pitchFamily="34" typeface="Calibri"/>
              </a:endParaRPr>
            </a:p>
            <a:p>
              <a:pPr indent="-457200" marL="457200"/>
              <a:endParaRPr dirty="0" lang="de-DE" sz="2000">
                <a:latin charset="0" panose="020F0502020204030204" pitchFamily="34" typeface="Calibri"/>
              </a:endParaRPr>
            </a:p>
          </p:txBody>
        </p:sp>
        <p:sp>
          <p:nvSpPr>
            <p:cNvPr id="6149" name="Text Box 31"/>
            <p:cNvSpPr txBox="1">
              <a:spLocks noChangeArrowheads="1"/>
            </p:cNvSpPr>
            <p:nvPr/>
          </p:nvSpPr>
          <p:spPr bwMode="auto">
            <a:xfrm>
              <a:off x="1163" y="2976"/>
              <a:ext cx="3533" cy="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dirty="0" lang="de-DE" smtClean="0" sz="2000">
                  <a:latin charset="0" panose="020F0502020204030204" pitchFamily="34" typeface="Calibri"/>
                </a:rPr>
                <a:t>At least 2</a:t>
              </a:r>
              <a:r>
                <a:rPr dirty="0" lang="de-DE" sz="2000">
                  <a:latin charset="0" panose="020F0502020204030204" pitchFamily="34" typeface="Calibri"/>
                </a:rPr>
                <a:t>Billion</a:t>
              </a:r>
              <a:r>
                <a:rPr dirty="0" lang="de-DE" smtClean="0" sz="2000">
                  <a:latin charset="0" panose="020F0502020204030204" pitchFamily="34" typeface="Calibri"/>
                </a:rPr>
                <a:t>People with</a:t>
              </a:r>
              <a:r>
                <a:rPr dirty="0" lang="de-DE" sz="2000">
                  <a:latin charset="0" panose="020F0502020204030204" pitchFamily="34" typeface="Calibri"/>
                </a:rPr>
                <a:t>at least one geohelminthen</a:t>
              </a:r>
              <a:r>
                <a:rPr dirty="0" lang="de-DE" smtClean="0" sz="2000">
                  <a:latin charset="0" panose="020F0502020204030204" pitchFamily="34" typeface="Calibri"/>
                </a:rPr>
                <a:t>he infected</a:t>
              </a:r>
              <a:r>
                <a:rPr dirty="0" lang="de-DE" sz="2000">
                  <a:latin charset="0" panose="020F0502020204030204" pitchFamily="34" typeface="Calibri"/>
                </a:rPr>
                <a:t>,</a:t>
              </a:r>
              <a:r>
                <a:rPr dirty="0" lang="de-DE" smtClean="0" sz="2000">
                  <a:latin charset="0" panose="020F0502020204030204" pitchFamily="34" typeface="Calibri"/>
                </a:rPr>
                <a:t>30%</a:t>
              </a:r>
              <a:r>
                <a:rPr dirty="0" lang="de-DE" sz="2000">
                  <a:latin charset="0" panose="020F0502020204030204" pitchFamily="34" typeface="Calibri"/>
                </a:rPr>
                <a:t>the</a:t>
              </a:r>
              <a:r>
                <a:rPr dirty="0" lang="de-DE" smtClean="0" sz="2000">
                  <a:latin charset="0" panose="020F0502020204030204" pitchFamily="34" typeface="Calibri"/>
                </a:rPr>
                <a:t>World population!</a:t>
              </a:r>
            </a:p>
            <a:p>
              <a:pPr algn="ctr">
                <a:spcBef>
                  <a:spcPct val="50000"/>
                </a:spcBef>
              </a:pPr>
              <a:r>
                <a:rPr b="1" dirty="0" lang="de-DE" smtClean="0" sz="2000">
                  <a:latin charset="0" panose="020F0502020204030204" pitchFamily="34" typeface="Calibri"/>
                </a:rPr>
                <a:t>18</a:t>
              </a:r>
              <a:r>
                <a:rPr b="1" dirty="0" lang="de-DE" smtClean="0" sz="2000">
                  <a:latin charset="0" panose="020F0502020204030204" pitchFamily="34" typeface="Calibri"/>
                </a:rPr>
                <a:t>.05.2018: 7,611</a:t>
              </a:r>
              <a:r>
                <a:rPr b="1" dirty="0" lang="de-DE" sz="2000">
                  <a:latin charset="0" panose="020F0502020204030204" pitchFamily="34" typeface="Calibri"/>
                </a:rPr>
                <a:t>billion</a:t>
              </a:r>
              <a:r>
                <a:rPr dirty="0" lang="de-DE" smtClean="0" sz="2000">
                  <a:latin charset="0" panose="020F0502020204030204" pitchFamily="34" typeface="Calibri"/>
                </a:rPr>
                <a:t>,</a:t>
              </a:r>
            </a:p>
          </p:txBody>
        </p:sp>
        <p:sp>
          <p:nvSpPr>
            <p:cNvPr id="6150" name="AutoShape 32"/>
            <p:cNvSpPr>
              <a:spLocks/>
            </p:cNvSpPr>
            <p:nvPr/>
          </p:nvSpPr>
          <p:spPr bwMode="auto">
            <a:xfrm>
              <a:off x="4074" y="1616"/>
              <a:ext cx="29" cy="534"/>
            </a:xfrm>
            <a:prstGeom prst="rightBracket">
              <a:avLst>
                <a:gd fmla="val 75000" name="adj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/>
            <a:p>
              <a:endParaRPr lang="de-DE">
                <a:latin charset="0" panose="020F0502020204030204" pitchFamily="34" typeface="Calibri"/>
              </a:endParaRPr>
            </a:p>
          </p:txBody>
        </p:sp>
        <p:sp>
          <p:nvSpPr>
            <p:cNvPr id="6151" name="Text Box 33"/>
            <p:cNvSpPr txBox="1">
              <a:spLocks noChangeArrowheads="1"/>
            </p:cNvSpPr>
            <p:nvPr/>
          </p:nvSpPr>
          <p:spPr bwMode="auto">
            <a:xfrm>
              <a:off x="4128" y="1722"/>
              <a:ext cx="114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dirty="0" lang="de-DE" sz="2000">
                  <a:latin charset="0" panose="020F0502020204030204" pitchFamily="34" typeface="Calibri"/>
                </a:rPr>
                <a:t>geohelminths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83461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323850" y="1412777"/>
            <a:ext cx="8496300" cy="1296144"/>
          </a:xfrm>
        </p:spPr>
        <p:txBody>
          <a:bodyPr/>
          <a:lstStyle/>
          <a:p>
            <a:pPr indent="-660400" marL="660400">
              <a:lnSpc>
                <a:spcPct val="80000"/>
              </a:lnSpc>
              <a:buFontTx/>
              <a:buNone/>
              <a:defRPr/>
            </a:pPr>
            <a:endParaRPr b="1" dirty="0" lang="de-DE" smtClean="0" sz="1800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r>
              <a:rPr dirty="0" lang="de-DE" smtClean="0" sz="1800">
                <a:latin charset="0" panose="020F0502020204030204" pitchFamily="34" typeface="Calibri"/>
                <a:cs charset="0" pitchFamily="18" typeface="Times New Roman"/>
              </a:rPr>
              <a:t>Suboccipital trepanation and removal of the mass</a:t>
            </a:r>
          </a:p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r>
              <a:rPr dirty="0" lang="de-DE" smtClean="0" sz="1800">
                <a:latin charset="0" panose="020F0502020204030204" pitchFamily="34" typeface="Calibri"/>
                <a:cs charset="0" pitchFamily="18" typeface="Times New Roman"/>
              </a:rPr>
              <a:t>Histology: racemic cyst</a:t>
            </a:r>
          </a:p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r>
              <a:rPr dirty="0" lang="de-DE" smtClean="0" sz="1800">
                <a:latin charset="0" panose="020F0502020204030204" pitchFamily="34" typeface="Calibri"/>
                <a:cs charset="0" pitchFamily="18" typeface="Times New Roman"/>
              </a:rPr>
              <a:t>CSF: 39 cells /</a:t>
            </a:r>
            <a:r>
              <a:rPr dirty="0" err="1" lang="de-DE" smtClean="0" sz="1800">
                <a:latin charset="0" panose="020F0502020204030204" pitchFamily="34" typeface="Calibri"/>
                <a:cs charset="0" pitchFamily="18" typeface="Times New Roman"/>
              </a:rPr>
              <a:t>ul</a:t>
            </a:r>
            <a:r>
              <a:rPr dirty="0" lang="de-DE" smtClean="0" sz="1800">
                <a:latin charset="0" panose="020F0502020204030204" pitchFamily="34" typeface="Calibri"/>
                <a:cs charset="0" pitchFamily="18" typeface="Times New Roman"/>
              </a:rPr>
              <a:t>.</a:t>
            </a:r>
            <a:r>
              <a:rPr dirty="0" err="1" lang="de-DE" smtClean="0" sz="1800">
                <a:latin charset="0" panose="020F0502020204030204" pitchFamily="34" typeface="Calibri"/>
                <a:cs charset="0" pitchFamily="18" typeface="Times New Roman"/>
              </a:rPr>
              <a:t>eosinophilia</a:t>
            </a:r>
            <a:endParaRPr dirty="0" lang="de-DE" smtClean="0" sz="1800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endParaRPr dirty="0" lang="de-DE" sz="1800">
              <a:latin charset="0" panose="020F0502020204030204" pitchFamily="34" typeface="Calibri"/>
              <a:cs charset="0" pitchFamily="18" typeface="Times New Roman"/>
            </a:endParaRPr>
          </a:p>
          <a:p>
            <a:pPr indent="0" marL="0">
              <a:lnSpc>
                <a:spcPct val="80000"/>
              </a:lnSpc>
              <a:buNone/>
              <a:defRPr/>
            </a:pPr>
            <a:endParaRPr dirty="0" lang="de-DE" smtClean="0" sz="1800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endParaRPr dirty="0" lang="de-DE" smtClean="0" sz="1800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endParaRPr altLang="ja-JP" dirty="0" lang="de-DE" smtClean="0" sz="1800">
              <a:latin charset="0" panose="020F0502020204030204" pitchFamily="34" typeface="Calibri"/>
              <a:ea charset="-128" pitchFamily="34" typeface="MS PGothic"/>
              <a:cs charset="0" pitchFamily="18" typeface="Times New Roman"/>
            </a:endParaRPr>
          </a:p>
          <a:p>
            <a:pPr indent="-660400" marL="660400">
              <a:lnSpc>
                <a:spcPct val="80000"/>
              </a:lnSpc>
              <a:buFont charset="2" pitchFamily="2" typeface="Wingdings"/>
              <a:buNone/>
              <a:defRPr/>
            </a:pPr>
            <a:endParaRPr dirty="0" lang="de-DE" smtClean="0" sz="1800">
              <a:latin charset="0" panose="020F0502020204030204" pitchFamily="34" typeface="Calibri"/>
              <a:sym charset="2" pitchFamily="18" typeface="Wingdings 3"/>
            </a:endParaRPr>
          </a:p>
        </p:txBody>
      </p:sp>
      <p:sp>
        <p:nvSpPr>
          <p:cNvPr id="4" name="Titel 3"/>
          <p:cNvSpPr txBox="1">
            <a:spLocks noGrp="1"/>
          </p:cNvSpPr>
          <p:nvPr>
            <p:ph type="title"/>
          </p:nvPr>
        </p:nvSpPr>
        <p:spPr>
          <a:xfrm>
            <a:off x="685800" y="704046"/>
            <a:ext cx="7772400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b="1" dirty="0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Further course in 2013</a:t>
            </a:r>
            <a:endParaRPr b="1" dirty="0" lang="de-DE" sz="2800">
              <a:solidFill>
                <a:schemeClr val="accent6">
                  <a:lumMod val="50000"/>
                </a:schemeClr>
              </a:solidFill>
              <a:latin charset="0" panose="020F0502020204030204" pitchFamily="34" typeface="Calibri"/>
              <a:cs charset="0" pitchFamily="18" typeface="Times New Roman"/>
            </a:endParaRPr>
          </a:p>
          <a:p>
            <a:pPr algn="ctr"/>
            <a:endParaRPr dirty="0" lang="de-DE" sz="2800"/>
          </a:p>
        </p:txBody>
      </p:sp>
      <p:sp>
        <p:nvSpPr>
          <p:cNvPr id="5" name="Titel 3"/>
          <p:cNvSpPr txBox="1">
            <a:spLocks/>
          </p:cNvSpPr>
          <p:nvPr/>
        </p:nvSpPr>
        <p:spPr bwMode="auto">
          <a:xfrm>
            <a:off x="539552" y="5326802"/>
            <a:ext cx="7772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 bIns="45720" compatLnSpc="1" lIns="91440" numCol="1" rIns="91440" rtlCol="0" tIns="45720" vert="horz" wrap="square">
            <a:prstTxWarp prst="textNoShape">
              <a:avLst/>
            </a:prstTxWarp>
            <a:spAutoFit/>
          </a:bodyPr>
          <a:lstStyle>
            <a:lvl1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2pPr>
            <a:lvl3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3pPr>
            <a:lvl4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4pPr>
            <a:lvl5pPr algn="ctr" eaLnBrk="0" fontAlgn="base" hangingPunct="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5pPr>
            <a:lvl6pPr algn="ctr" fontAlgn="base" marL="4572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6pPr>
            <a:lvl7pPr algn="ctr" fontAlgn="base" marL="9144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7pPr>
            <a:lvl8pPr algn="ctr" fontAlgn="base" marL="13716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8pPr>
            <a:lvl9pPr algn="ctr" fontAlgn="base" marL="1828800" rtl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pitchFamily="18" typeface="Times New Roman"/>
              </a:defRPr>
            </a:lvl9pPr>
          </a:lstStyle>
          <a:p>
            <a:r>
              <a:rPr b="1" dirty="0" kern="0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Diagnosis:</a:t>
            </a:r>
            <a:r>
              <a:rPr b="1" dirty="0" err="1" kern="0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neurocysticercosis</a:t>
            </a:r>
            <a:r>
              <a:rPr b="1" dirty="0" kern="0" lang="de-DE" smtClean="0" sz="2800">
                <a:solidFill>
                  <a:schemeClr val="accent6">
                    <a:lumMod val="50000"/>
                  </a:schemeClr>
                </a:solidFill>
                <a:latin charset="0" panose="020F0502020204030204" pitchFamily="34" typeface="Calibri"/>
                <a:cs charset="0" pitchFamily="18" typeface="Times New Roman"/>
              </a:rPr>
              <a:t>(NCC)</a:t>
            </a:r>
          </a:p>
          <a:p>
            <a:endParaRPr dirty="0" kern="0" lang="de-DE" sz="2800"/>
          </a:p>
        </p:txBody>
      </p:sp>
      <p:sp>
        <p:nvSpPr>
          <p:cNvPr id="3" name="Textfeld 2"/>
          <p:cNvSpPr txBox="1"/>
          <p:nvPr/>
        </p:nvSpPr>
        <p:spPr>
          <a:xfrm>
            <a:off x="323528" y="3284984"/>
            <a:ext cx="7488832" cy="214212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Serology (via CDC Atlanta):</a:t>
            </a:r>
          </a:p>
          <a:p>
            <a:pPr>
              <a:lnSpc>
                <a:spcPct val="80000"/>
              </a:lnSpc>
              <a:defRPr/>
            </a:pP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/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LLGP-EITB</a:t>
            </a: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and</a:t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RT24-Western</a:t>
            </a: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in serum and CSF positive,</a:t>
            </a:r>
            <a:endParaRPr dirty="0" lang="de-DE" smtClean="0">
              <a:latin charset="0" panose="020F0502020204030204" pitchFamily="34" typeface="Calibri"/>
              <a:cs charset="0" pitchFamily="18" typeface="Times New Roman"/>
            </a:endParaRPr>
          </a:p>
          <a:p>
            <a:pPr>
              <a:lnSpc>
                <a:spcPct val="80000"/>
              </a:lnSpc>
              <a:defRPr/>
            </a:pP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/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rES33: detected</a:t>
            </a:r>
            <a:r>
              <a:rPr dirty="0" err="1" lang="de-DE" smtClean="0">
                <a:latin charset="0" panose="020F0502020204030204" pitchFamily="34" typeface="Calibri"/>
                <a:cs charset="0" pitchFamily="18" typeface="Times New Roman"/>
              </a:rPr>
              <a:t>taeniasis</a:t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was</a:t>
            </a: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negative in the serum,</a:t>
            </a:r>
            <a:endParaRPr dirty="0" lang="de-DE" smtClean="0">
              <a:latin charset="0" panose="020F0502020204030204" pitchFamily="34" typeface="Calibri"/>
              <a:cs charset="0" pitchFamily="18" typeface="Times New Roman"/>
            </a:endParaRPr>
          </a:p>
          <a:p>
            <a:pPr>
              <a:lnSpc>
                <a:spcPct val="80000"/>
              </a:lnSpc>
              <a:defRPr/>
            </a:pP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/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Antigen ELISA</a:t>
            </a: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in serum positive</a:t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and</a:t>
            </a: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in the liquor</a:t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negative</a:t>
            </a:r>
          </a:p>
          <a:p>
            <a:pPr>
              <a:lnSpc>
                <a:spcPct val="80000"/>
              </a:lnSpc>
              <a:defRPr/>
            </a:pPr>
            <a:endParaRPr dirty="0" lang="de-DE">
              <a:latin charset="0" panose="020F0502020204030204" pitchFamily="34" typeface="Calibri"/>
              <a:cs charset="0" pitchFamily="18" typeface="Times New Roman"/>
            </a:endParaRPr>
          </a:p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serology</a:t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(University of Bonn</a:t>
            </a: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):</a:t>
            </a:r>
            <a:endParaRPr dirty="0" lang="de-DE" smtClean="0">
              <a:latin charset="0" panose="020F0502020204030204" pitchFamily="34" typeface="Calibri"/>
              <a:cs charset="0" pitchFamily="18" typeface="Times New Roman"/>
            </a:endParaRPr>
          </a:p>
          <a:p>
            <a:pPr lvl="1">
              <a:lnSpc>
                <a:spcPct val="80000"/>
              </a:lnSpc>
              <a:defRPr/>
            </a:pP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/>
            </a:r>
            <a:r>
              <a:rPr dirty="0" err="1" lang="de-DE" smtClean="0">
                <a:latin charset="0" panose="020F0502020204030204" pitchFamily="34" typeface="Calibri"/>
                <a:cs charset="0" pitchFamily="18" typeface="Times New Roman"/>
              </a:rPr>
              <a:t>cysticercosis</a:t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 </a:t>
            </a:r>
            <a:r>
              <a:rPr dirty="0" err="1" lang="de-DE">
                <a:latin charset="0" panose="020F0502020204030204" pitchFamily="34" typeface="Calibri"/>
                <a:cs charset="0" pitchFamily="18" typeface="Times New Roman"/>
              </a:rPr>
              <a:t>immunoblot</a:t>
            </a: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>positive in the cerebrospinal fluid</a:t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and in serum</a:t>
            </a:r>
          </a:p>
          <a:p>
            <a:pPr lvl="1">
              <a:lnSpc>
                <a:spcPct val="80000"/>
              </a:lnSpc>
              <a:defRPr/>
            </a:pPr>
            <a:r>
              <a:rPr dirty="0" lang="de-DE">
                <a:latin charset="0" panose="020F0502020204030204" pitchFamily="34" typeface="Calibri"/>
                <a:cs charset="0" pitchFamily="18" typeface="Times New Roman"/>
              </a:rPr>
              <a:t/>
            </a:r>
            <a:r>
              <a:rPr dirty="0" lang="de-DE" smtClean="0">
                <a:latin charset="0" panose="020F0502020204030204" pitchFamily="34" typeface="Calibri"/>
                <a:cs charset="0" pitchFamily="18" typeface="Times New Roman"/>
              </a:rPr>
              <a:t>borderline</a:t>
            </a:r>
            <a:endParaRPr dirty="0" lang="de-DE">
              <a:latin charset="0" panose="020F0502020204030204" pitchFamily="34" typeface="Calibri"/>
              <a:cs charset="0" pitchFamily="18" typeface="Times New Roman"/>
            </a:endParaRPr>
          </a:p>
          <a:p>
            <a:endParaRPr dirty="0" lang="de-DE"/>
          </a:p>
        </p:txBody>
      </p:sp>
    </p:spTree>
    <p:extLst>
      <p:ext uri="{BB962C8B-B14F-4D97-AF65-F5344CB8AC3E}">
        <p14:creationId xmlns:p14="http://schemas.microsoft.com/office/powerpoint/2010/main" val="1084940931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5"/>
      <p:bldP grpId="0" spid="3"/>
    </p:bld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 noGrp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</p:spPr>
        <p:txBody>
          <a:bodyPr/>
          <a:lstStyle/>
          <a:p>
            <a:pPr>
              <a:defRPr/>
            </a:pPr>
            <a:r>
              <a:rPr b="1" dirty="0" lang="de-DE" smtClean="0" sz="2800">
                <a:solidFill>
                  <a:srgbClr val="002060"/>
                </a:solidFill>
                <a:latin typeface="+mn-lt"/>
                <a:cs charset="0" pitchFamily="18" typeface="Times New Roman"/>
              </a:rPr>
              <a:t>diagnostics</a:t>
            </a:r>
          </a:p>
        </p:txBody>
      </p:sp>
      <p:sp>
        <p:nvSpPr>
          <p:cNvPr id="67587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457200" y="1412875"/>
            <a:ext cx="8496300" cy="5256213"/>
          </a:xfrm>
        </p:spPr>
        <p:txBody>
          <a:bodyPr/>
          <a:lstStyle/>
          <a:p>
            <a:pPr indent="-660400" marL="660400">
              <a:lnSpc>
                <a:spcPct val="80000"/>
              </a:lnSpc>
              <a:buFontTx/>
              <a:buNone/>
              <a:defRPr/>
            </a:pPr>
            <a:endParaRPr b="1" dirty="0" lang="de-DE" smtClean="0" sz="2800">
              <a:solidFill>
                <a:schemeClr val="accent6">
                  <a:lumMod val="50000"/>
                </a:schemeClr>
              </a:solidFill>
              <a:cs charset="0" pitchFamily="18" typeface="Times New Roman"/>
            </a:endParaRPr>
          </a:p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endParaRPr dirty="0" lang="de-DE" smtClean="0" sz="2800">
              <a:solidFill>
                <a:schemeClr val="accent6">
                  <a:lumMod val="50000"/>
                </a:schemeClr>
              </a:solidFill>
              <a:cs charset="0" pitchFamily="18" typeface="Times New Roman"/>
            </a:endParaRPr>
          </a:p>
          <a:p>
            <a:pPr indent="-660400" marL="660400">
              <a:lnSpc>
                <a:spcPct val="80000"/>
              </a:lnSpc>
              <a:buFont charset="2" pitchFamily="2" typeface="Wingdings"/>
              <a:buChar char="Ø"/>
              <a:defRPr/>
            </a:pPr>
            <a:endParaRPr altLang="ja-JP" dirty="0" lang="de-DE" smtClean="0" sz="2800">
              <a:solidFill>
                <a:schemeClr val="accent6">
                  <a:lumMod val="50000"/>
                </a:schemeClr>
              </a:solidFill>
              <a:ea charset="-128" pitchFamily="34" typeface="MS PGothic"/>
              <a:cs charset="0" pitchFamily="18" typeface="Times New Roman"/>
            </a:endParaRPr>
          </a:p>
          <a:p>
            <a:pPr indent="-660400" marL="660400">
              <a:lnSpc>
                <a:spcPct val="80000"/>
              </a:lnSpc>
              <a:buFont charset="2" pitchFamily="2" typeface="Wingdings"/>
              <a:buNone/>
              <a:defRPr/>
            </a:pPr>
            <a:endParaRPr dirty="0" lang="de-DE" smtClean="0" sz="2800">
              <a:sym charset="2" pitchFamily="18" typeface="Wingdings 3"/>
            </a:endParaRPr>
          </a:p>
        </p:txBody>
      </p:sp>
      <p:pic>
        <p:nvPicPr>
          <p:cNvPr descr="E:\Users\User\Documents\Arbeitsordner nach 220112\Rechts der Isar\Sven Popert und andere Anfragen\Poppert Orlando\Westernblot-Streifen NCC-Patient TUM (2).jpg" id="46084" name="Picture 4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446213"/>
            <a:ext cx="1152525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feld 1"/>
          <p:cNvSpPr txBox="1">
            <a:spLocks noChangeArrowheads="1"/>
          </p:cNvSpPr>
          <p:nvPr/>
        </p:nvSpPr>
        <p:spPr bwMode="auto">
          <a:xfrm>
            <a:off x="804863" y="2565400"/>
            <a:ext cx="1924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en-GB" sz="2400">
                <a:latin typeface="+mn-lt"/>
                <a:cs charset="0" pitchFamily="18" typeface="Times New Roman"/>
              </a:rPr>
              <a:t>EITB serum</a:t>
            </a:r>
          </a:p>
        </p:txBody>
      </p:sp>
      <p:sp>
        <p:nvSpPr>
          <p:cNvPr id="46086" name="Textfeld 5"/>
          <p:cNvSpPr txBox="1">
            <a:spLocks noChangeArrowheads="1"/>
          </p:cNvSpPr>
          <p:nvPr/>
        </p:nvSpPr>
        <p:spPr bwMode="auto">
          <a:xfrm>
            <a:off x="793750" y="3948113"/>
            <a:ext cx="1924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en-GB" sz="2400">
                <a:latin typeface="+mn-lt"/>
                <a:cs charset="0" pitchFamily="18" typeface="Times New Roman"/>
              </a:rPr>
              <a:t>EITB liquor</a:t>
            </a:r>
          </a:p>
        </p:txBody>
      </p:sp>
      <p:sp>
        <p:nvSpPr>
          <p:cNvPr id="46087" name="Textfeld 6"/>
          <p:cNvSpPr txBox="1">
            <a:spLocks noChangeArrowheads="1"/>
          </p:cNvSpPr>
          <p:nvPr/>
        </p:nvSpPr>
        <p:spPr bwMode="auto">
          <a:xfrm>
            <a:off x="5748213" y="2565400"/>
            <a:ext cx="3216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en-GB" sz="2400">
                <a:latin typeface="+mn-lt"/>
                <a:cs charset="0" pitchFamily="18" typeface="Times New Roman"/>
              </a:rPr>
              <a:t>rT24 / rES33 blot serum</a:t>
            </a:r>
          </a:p>
        </p:txBody>
      </p:sp>
      <p:sp>
        <p:nvSpPr>
          <p:cNvPr id="46088" name="Textfeld 7"/>
          <p:cNvSpPr txBox="1">
            <a:spLocks noChangeArrowheads="1"/>
          </p:cNvSpPr>
          <p:nvPr/>
        </p:nvSpPr>
        <p:spPr bwMode="auto">
          <a:xfrm>
            <a:off x="6032500" y="3949700"/>
            <a:ext cx="23336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en-GB" sz="2400">
                <a:latin typeface="+mn-lt"/>
                <a:cs charset="0" pitchFamily="18" typeface="Times New Roman"/>
              </a:rPr>
              <a:t>rT24 blot liquor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2620963" y="3027363"/>
            <a:ext cx="1374775" cy="561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2636838" y="3949700"/>
            <a:ext cx="1689100" cy="4587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4692650" y="3201917"/>
            <a:ext cx="1119188" cy="561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4967288" y="4178300"/>
            <a:ext cx="1065212" cy="2301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7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40962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371600"/>
            <a:ext cx="8050213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3276600" y="333375"/>
            <a:ext cx="2529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3200">
                <a:solidFill>
                  <a:srgbClr val="000066"/>
                </a:solidFill>
                <a:latin charset="0" panose="020F0502020204030204" pitchFamily="34" typeface="Calibri"/>
              </a:rPr>
              <a:t>echinococci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990600" y="5005388"/>
            <a:ext cx="6078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i="1" lang="de-DE">
                <a:latin charset="0" panose="020F0502020204030204" pitchFamily="34" typeface="Calibri"/>
              </a:rPr>
              <a:t>E. multilocularis E. granulosus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691680" y="1196752"/>
            <a:ext cx="589706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i="1" lang="de-DE" sz="2400">
                <a:latin charset="0" panose="020F0502020204030204" pitchFamily="34" typeface="Calibri"/>
              </a:rPr>
              <a:t>E.</a:t>
            </a:r>
            <a:r>
              <a:rPr b="1" dirty="0" err="1" i="1" lang="de-DE" sz="2400">
                <a:latin charset="0" panose="020F0502020204030204" pitchFamily="34" typeface="Calibri"/>
              </a:rPr>
              <a:t>granulosus</a:t>
            </a:r>
            <a:r>
              <a:rPr b="1" dirty="0" lang="de-DE" sz="2400">
                <a:latin charset="0" panose="020F0502020204030204" pitchFamily="34" typeface="Calibri"/>
              </a:rPr>
              <a:t>(Dog tapeworm):</a:t>
            </a:r>
          </a:p>
          <a:p>
            <a:pPr eaLnBrk="1" hangingPunct="1"/>
            <a:endParaRPr b="1" dirty="0" lang="de-DE" sz="2400">
              <a:latin charset="0" panose="020F0502020204030204" pitchFamily="34" typeface="Calibri"/>
            </a:endParaRPr>
          </a:p>
          <a:p>
            <a:pPr eaLnBrk="1" hangingPunct="1"/>
            <a:r>
              <a:rPr b="1" dirty="0" lang="de-DE" sz="2400">
                <a:latin charset="0" panose="020F0502020204030204" pitchFamily="34" typeface="Calibri"/>
              </a:rPr>
              <a:t>Pathogen of the</a:t>
            </a:r>
            <a:r>
              <a:rPr b="1" dirty="0" lang="de-DE" sz="2400">
                <a:solidFill>
                  <a:schemeClr val="accent2"/>
                </a:solidFill>
                <a:latin charset="0" panose="020F0502020204030204" pitchFamily="34" typeface="Calibri"/>
              </a:rPr>
              <a:t>cystic echinococcosis</a:t>
            </a:r>
          </a:p>
          <a:p>
            <a:pPr eaLnBrk="1" hangingPunct="1"/>
            <a:endParaRPr b="1" dirty="0" lang="de-DE" sz="2400">
              <a:solidFill>
                <a:schemeClr val="accent2"/>
              </a:solidFill>
              <a:latin charset="0" panose="020F0502020204030204" pitchFamily="34" typeface="Calibri"/>
            </a:endParaRPr>
          </a:p>
          <a:p>
            <a:pPr eaLnBrk="1" hangingPunct="1"/>
            <a:endParaRPr b="1" dirty="0" lang="de-DE" sz="2400">
              <a:solidFill>
                <a:schemeClr val="accent2"/>
              </a:solidFill>
              <a:latin charset="0" panose="020F0502020204030204" pitchFamily="34" typeface="Calibri"/>
            </a:endParaRPr>
          </a:p>
          <a:p>
            <a:pPr eaLnBrk="1" hangingPunct="1"/>
            <a:endParaRPr b="1" dirty="0" lang="de-DE" sz="2400">
              <a:latin charset="0" panose="020F0502020204030204" pitchFamily="34" typeface="Calibri"/>
            </a:endParaRPr>
          </a:p>
          <a:p>
            <a:pPr eaLnBrk="1" hangingPunct="1"/>
            <a:r>
              <a:rPr b="1" dirty="0" i="1" lang="de-DE" sz="2400">
                <a:latin charset="0" panose="020F0502020204030204" pitchFamily="34" typeface="Calibri"/>
              </a:rPr>
              <a:t>E.</a:t>
            </a:r>
            <a:r>
              <a:rPr b="1" dirty="0" err="1" i="1" lang="de-DE" sz="2400">
                <a:latin charset="0" panose="020F0502020204030204" pitchFamily="34" typeface="Calibri"/>
              </a:rPr>
              <a:t>multilocularis</a:t>
            </a:r>
            <a:r>
              <a:rPr b="1" dirty="0" lang="de-DE" sz="2400">
                <a:latin charset="0" panose="020F0502020204030204" pitchFamily="34" typeface="Calibri"/>
              </a:rPr>
              <a:t>(Fox tapeworm):</a:t>
            </a:r>
          </a:p>
          <a:p>
            <a:pPr eaLnBrk="1" hangingPunct="1"/>
            <a:endParaRPr b="1" dirty="0" lang="de-DE" sz="2400">
              <a:latin charset="0" panose="020F0502020204030204" pitchFamily="34" typeface="Calibri"/>
            </a:endParaRPr>
          </a:p>
          <a:p>
            <a:pPr eaLnBrk="1" hangingPunct="1"/>
            <a:r>
              <a:rPr b="1" dirty="0" lang="de-DE" sz="2400">
                <a:latin charset="0" panose="020F0502020204030204" pitchFamily="34" typeface="Calibri"/>
              </a:rPr>
              <a:t>Pathogen of the</a:t>
            </a:r>
            <a:r>
              <a:rPr b="1" dirty="0" lang="de-DE" sz="2400">
                <a:solidFill>
                  <a:schemeClr val="accent2"/>
                </a:solidFill>
                <a:latin charset="0" panose="020F0502020204030204" pitchFamily="34" typeface="Calibri"/>
              </a:rPr>
              <a:t>alveolar echinococcosis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28800"/>
            <a:ext cx="7581900" cy="389572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115616" y="476672"/>
            <a:ext cx="71188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mtClean="0" sz="3200">
                <a:solidFill>
                  <a:srgbClr val="000066"/>
                </a:solidFill>
                <a:latin charset="0" panose="020F0502020204030204" pitchFamily="34" typeface="Calibri"/>
              </a:rPr>
              <a:t>Worldwide distribution of E.</a:t>
            </a:r>
            <a:r>
              <a:rPr b="1" dirty="0" err="1" lang="de-DE" smtClean="0" sz="3200">
                <a:solidFill>
                  <a:srgbClr val="000066"/>
                </a:solidFill>
                <a:latin charset="0" panose="020F0502020204030204" pitchFamily="34" typeface="Calibri"/>
              </a:rPr>
              <a:t>granulosus</a:t>
            </a:r>
            <a:endParaRPr b="1" dirty="0" lang="de-DE" sz="32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3170013" y="457200"/>
            <a:ext cx="280397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algn="ctr"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Dog tapeworm</a:t>
            </a:r>
          </a:p>
          <a:p>
            <a:pPr algn="ctr" eaLnBrk="1" hangingPunct="1"/>
            <a:r>
              <a:rPr b="1" dirty="0" err="1" lang="de-DE" smtClean="0">
                <a:latin charset="0" panose="020F0502020204030204" pitchFamily="34" typeface="Calibri"/>
              </a:rPr>
              <a:t>Echinococcus</a:t>
            </a:r>
            <a:r>
              <a:rPr b="1" dirty="0" lang="de-DE" smtClean="0">
                <a:latin charset="0" panose="020F0502020204030204" pitchFamily="34" typeface="Calibri"/>
              </a:rPr>
              <a:t> </a:t>
            </a:r>
            <a:r>
              <a:rPr b="1" dirty="0" err="1" lang="de-DE">
                <a:latin charset="0" panose="020F0502020204030204" pitchFamily="34" typeface="Calibri"/>
              </a:rPr>
              <a:t>granulosus</a:t>
            </a:r>
            <a:endParaRPr b="1" dirty="0" lang="de-DE">
              <a:latin charset="0" panose="020F0502020204030204" pitchFamily="34" typeface="Calibri"/>
            </a:endParaRP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2200275" y="3962400"/>
            <a:ext cx="48073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lang="de-DE">
                <a:latin charset="0" panose="020F0502020204030204" pitchFamily="34" typeface="Calibri"/>
              </a:rPr>
              <a:t>Endwirt</a:t>
            </a:r>
            <a:r>
              <a:rPr lang="de-DE">
                <a:latin charset="0" panose="020F0502020204030204" pitchFamily="34" typeface="Calibri"/>
              </a:rPr>
              <a:t>: Dog (Wolf, Dingo, Jackal)</a:t>
            </a:r>
          </a:p>
          <a:p>
            <a:pPr eaLnBrk="1" hangingPunct="1"/>
            <a:endParaRPr lang="de-DE">
              <a:latin charset="0" panose="020F0502020204030204" pitchFamily="34" typeface="Calibri"/>
            </a:endParaRPr>
          </a:p>
          <a:p>
            <a:pPr eaLnBrk="1" hangingPunct="1"/>
            <a:r>
              <a:rPr b="1" lang="de-DE">
                <a:latin charset="0" panose="020F0502020204030204" pitchFamily="34" typeface="Calibri"/>
              </a:rPr>
              <a:t>intermediate host</a:t>
            </a:r>
            <a:r>
              <a:rPr lang="de-DE">
                <a:latin charset="0" panose="020F0502020204030204" pitchFamily="34" typeface="Calibri"/>
              </a:rPr>
              <a:t>: Sheep (pig, horse, camel)</a:t>
            </a:r>
          </a:p>
          <a:p>
            <a:pPr eaLnBrk="1" hangingPunct="1"/>
            <a:endParaRPr lang="de-DE">
              <a:latin charset="0" panose="020F0502020204030204" pitchFamily="34" typeface="Calibri"/>
            </a:endParaRPr>
          </a:p>
          <a:p>
            <a:pPr eaLnBrk="1" hangingPunct="1"/>
            <a:r>
              <a:rPr b="1" lang="de-DE">
                <a:latin charset="0" panose="020F0502020204030204" pitchFamily="34" typeface="Calibri"/>
              </a:rPr>
              <a:t>accidental host</a:t>
            </a:r>
            <a:r>
              <a:rPr lang="de-DE">
                <a:latin charset="0" panose="020F0502020204030204" pitchFamily="34" typeface="Calibri"/>
              </a:rPr>
              <a:t>: Human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447800" y="1905000"/>
            <a:ext cx="35115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>
                <a:latin charset="0" panose="020F0502020204030204" pitchFamily="34" typeface="Calibri"/>
              </a:rPr>
              <a:t>Endwirt: adult worms</a:t>
            </a:r>
          </a:p>
          <a:p>
            <a:pPr eaLnBrk="1" hangingPunct="1"/>
            <a:r>
              <a:rPr lang="de-DE">
                <a:latin charset="0" panose="020F0502020204030204" pitchFamily="34" typeface="Calibri"/>
              </a:rPr>
              <a:t>Intermediate host: larval stages</a:t>
            </a:r>
          </a:p>
          <a:p>
            <a:pPr eaLnBrk="1" hangingPunct="1"/>
            <a:r>
              <a:rPr lang="de-DE">
                <a:latin charset="0" panose="020F0502020204030204" pitchFamily="34" typeface="Calibri"/>
              </a:rPr>
              <a:t>Fehlwirt: dead end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utoUpdateAnimBg="0" grpId="0" spid="96259"/>
    </p:bld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4"/>
          <p:cNvSpPr txBox="1">
            <a:spLocks noChangeArrowheads="1"/>
          </p:cNvSpPr>
          <p:nvPr/>
        </p:nvSpPr>
        <p:spPr bwMode="auto">
          <a:xfrm>
            <a:off x="3276600" y="260350"/>
            <a:ext cx="18691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lang="de-DE" sz="2400">
                <a:solidFill>
                  <a:srgbClr val="000066"/>
                </a:solidFill>
                <a:latin charset="0" panose="020F0502020204030204" pitchFamily="34" typeface="Calibri"/>
              </a:rPr>
              <a:t>E. granulosus</a:t>
            </a:r>
          </a:p>
        </p:txBody>
      </p:sp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663575" y="17208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endParaRPr lang="de-DE">
              <a:latin charset="0" panose="020F0502020204030204" pitchFamily="34" typeface="Calibri"/>
            </a:endParaRPr>
          </a:p>
        </p:txBody>
      </p:sp>
      <p:sp>
        <p:nvSpPr>
          <p:cNvPr id="46084" name="Text Box 7"/>
          <p:cNvSpPr txBox="1">
            <a:spLocks noChangeArrowheads="1"/>
          </p:cNvSpPr>
          <p:nvPr/>
        </p:nvSpPr>
        <p:spPr bwMode="auto">
          <a:xfrm>
            <a:off x="663575" y="1196752"/>
            <a:ext cx="764337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</a:rPr>
              <a:t>• Main distribution Central and South America, Mediterranean countries, Middle East,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Africa, Russia, China</a:t>
            </a:r>
            <a:endParaRPr dirty="0" lang="de-DE">
              <a:latin charset="0" panose="020F0502020204030204" pitchFamily="34" typeface="Calibri"/>
              <a:cs charset="0" typeface="Arial"/>
            </a:endParaRPr>
          </a:p>
          <a:p>
            <a:pPr eaLnBrk="1" hangingPunct="1"/>
            <a:endParaRPr dirty="0" lang="de-DE">
              <a:latin charset="0" panose="020F0502020204030204" pitchFamily="34" typeface="Calibri"/>
              <a:cs charset="0" typeface="Arial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  <a:cs charset="0" typeface="Arial"/>
              </a:rPr>
              <a:t>• Annual incidence (data published in 1996, per 100 000)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  <a:cs charset="0" typeface="Arial"/>
              </a:rPr>
              <a:t>Greece 13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  <a:cs charset="0" typeface="Arial"/>
              </a:rPr>
              <a:t>Argentina (some provinces) 143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  <a:cs charset="0" typeface="Arial"/>
              </a:rPr>
              <a:t/>
            </a:r>
            <a:r>
              <a:rPr dirty="0" err="1" lang="de-DE">
                <a:latin charset="0" panose="020F0502020204030204" pitchFamily="34" typeface="Calibri"/>
                <a:cs charset="0" typeface="Arial"/>
              </a:rPr>
              <a:t>Hinjang</a:t>
            </a:r>
            <a:r>
              <a:rPr dirty="0" lang="de-DE">
                <a:latin charset="0" panose="020F0502020204030204" pitchFamily="34" typeface="Calibri"/>
                <a:cs charset="0" typeface="Arial"/>
              </a:rPr>
              <a:t>/ China 197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  <a:cs charset="0" typeface="Arial"/>
              </a:rPr>
              <a:t/>
            </a:r>
            <a:r>
              <a:rPr dirty="0" err="1" lang="de-DE">
                <a:latin charset="0" panose="020F0502020204030204" pitchFamily="34" typeface="Calibri"/>
                <a:cs charset="0" typeface="Arial"/>
              </a:rPr>
              <a:t>Turkana</a:t>
            </a:r>
            <a:r>
              <a:rPr dirty="0" lang="de-DE">
                <a:latin charset="0" panose="020F0502020204030204" pitchFamily="34" typeface="Calibri"/>
                <a:cs charset="0" typeface="Arial"/>
              </a:rPr>
              <a:t>/ Kenya 220</a:t>
            </a:r>
          </a:p>
        </p:txBody>
      </p:sp>
      <p:pic>
        <p:nvPicPr>
          <p:cNvPr descr="Grafik1" id="5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30" y="3922165"/>
            <a:ext cx="3609640" cy="259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4"/>
          <p:cNvSpPr txBox="1">
            <a:spLocks noChangeArrowheads="1"/>
          </p:cNvSpPr>
          <p:nvPr/>
        </p:nvSpPr>
        <p:spPr bwMode="auto">
          <a:xfrm>
            <a:off x="1403350" y="620713"/>
            <a:ext cx="54137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lang="de-DE" sz="2000">
                <a:solidFill>
                  <a:srgbClr val="000066"/>
                </a:solidFill>
                <a:latin charset="0" panose="020F0502020204030204" pitchFamily="34" typeface="Calibri"/>
              </a:rPr>
              <a:t>Incidence E. granulosus (human infections)</a:t>
            </a:r>
          </a:p>
        </p:txBody>
      </p:sp>
      <p:sp>
        <p:nvSpPr>
          <p:cNvPr id="47107" name="Text Box 5"/>
          <p:cNvSpPr txBox="1">
            <a:spLocks noChangeArrowheads="1"/>
          </p:cNvSpPr>
          <p:nvPr/>
        </p:nvSpPr>
        <p:spPr bwMode="auto">
          <a:xfrm>
            <a:off x="1116012" y="1412875"/>
            <a:ext cx="777646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</a:rPr>
              <a:t>Germany: practically eradicated (only</a:t>
            </a:r>
            <a:r>
              <a:rPr dirty="0" lang="de-DE" smtClean="0">
                <a:latin charset="0" panose="020F0502020204030204" pitchFamily="34" typeface="Calibri"/>
              </a:rPr>
              <a:t>imported cases</a:t>
            </a:r>
            <a:r>
              <a:rPr dirty="0" lang="de-DE">
                <a:latin charset="0" panose="020F0502020204030204" pitchFamily="34" typeface="Calibri"/>
              </a:rPr>
              <a:t>, see below)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Mediterranean: 1 - 10/100 000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South America, Asia: 40 - 50/100 000</a:t>
            </a:r>
          </a:p>
        </p:txBody>
      </p:sp>
      <p:pic>
        <p:nvPicPr>
          <p:cNvPr id="47108" name="Picture 1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573463"/>
            <a:ext cx="5905500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4356100" y="6237288"/>
            <a:ext cx="34987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 sz="1400">
                <a:latin charset="0" panose="020F0502020204030204" pitchFamily="34" typeface="Calibri"/>
              </a:rPr>
              <a:t>Source: RKI, Epidemiological Bulletin 38/05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" id="48130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6713"/>
            <a:ext cx="8610600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77826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8839200" cy="567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2770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ChangeArrowheads="1" noGrp="1"/>
          </p:cNvSpPr>
          <p:nvPr>
            <p:ph type="title"/>
          </p:nvPr>
        </p:nvSpPr>
        <p:spPr>
          <a:xfrm>
            <a:off x="482600" y="541338"/>
            <a:ext cx="8128000" cy="609600"/>
          </a:xfrm>
        </p:spPr>
        <p:txBody>
          <a:bodyPr/>
          <a:lstStyle/>
          <a:p>
            <a:pPr eaLnBrk="1" hangingPunct="1"/>
            <a:r>
              <a:rPr altLang="de-DE"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Helminths and their associated diseases</a:t>
            </a:r>
          </a:p>
        </p:txBody>
      </p:sp>
      <p:sp>
        <p:nvSpPr>
          <p:cNvPr id="17411" name="Rectangle 1027"/>
          <p:cNvSpPr>
            <a:spLocks noChangeArrowheads="1" noGrp="1"/>
          </p:cNvSpPr>
          <p:nvPr>
            <p:ph idx="1" type="body"/>
          </p:nvPr>
        </p:nvSpPr>
        <p:spPr>
          <a:xfrm>
            <a:off x="990600" y="1628800"/>
            <a:ext cx="4064000" cy="485313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altLang="de-DE" dirty="0" lang="de-DE" smtClean="0" sz="1600">
                <a:latin charset="0" panose="020F0502020204030204" pitchFamily="34" typeface="Calibri"/>
              </a:rPr>
              <a:t>nematodes</a:t>
            </a: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latin charset="0" panose="020F0502020204030204" pitchFamily="34" typeface="Calibri"/>
              </a:rPr>
              <a:t>Ascaris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lumbricoides</a:t>
            </a: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latin charset="0" panose="020F0502020204030204" pitchFamily="34" typeface="Calibri"/>
              </a:rPr>
              <a:t>Enterobius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vermicularis</a:t>
            </a: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latin charset="0" panose="020F0502020204030204" pitchFamily="34" typeface="Calibri"/>
              </a:rPr>
              <a:t>Trichinella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spiralis</a:t>
            </a: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Ancylostoma</a:t>
            </a:r>
            <a:r>
              <a:rPr altLang="de-DE" dirty="0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doudenale</a:t>
            </a:r>
            <a:r>
              <a:rPr altLang="de-DE" dirty="0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/</a:t>
            </a:r>
            <a:r>
              <a:rPr altLang="de-DE" dirty="0" err="1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necator</a:t>
            </a:r>
            <a:r>
              <a:rPr altLang="de-DE" dirty="0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at the.</a:t>
            </a:r>
          </a:p>
          <a:p>
            <a:pPr eaLnBrk="1" hangingPunct="1" lvl="1">
              <a:lnSpc>
                <a:spcPct val="90000"/>
              </a:lnSpc>
            </a:pPr>
            <a:r>
              <a:rPr altLang="de-DE" dirty="0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filaria</a:t>
            </a:r>
            <a:r>
              <a:rPr altLang="de-DE" dirty="0" lang="de-DE" smtClean="0" sz="1600">
                <a:latin charset="0" panose="020F0502020204030204" pitchFamily="34" typeface="Calibri"/>
              </a:rPr>
              <a:t>(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Onchocerca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Volvo</a:t>
            </a:r>
            <a:r>
              <a:rPr altLang="de-DE" dirty="0" lang="de-DE" smtClean="0" sz="1600">
                <a:latin charset="0" panose="020F0502020204030204" pitchFamily="34" typeface="Calibri"/>
              </a:rPr>
              <a:t>.,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Loa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loa</a:t>
            </a:r>
            <a:r>
              <a:rPr altLang="de-DE" dirty="0" lang="de-DE" smtClean="0" sz="1600">
                <a:latin charset="0" panose="020F0502020204030204" pitchFamily="34" typeface="Calibri"/>
              </a:rPr>
              <a:t>.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wuchereria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bancrofti</a:t>
            </a:r>
            <a:r>
              <a:rPr altLang="de-DE" dirty="0" lang="de-DE" smtClean="0" sz="1600">
                <a:latin charset="0" panose="020F0502020204030204" pitchFamily="34" typeface="Calibri"/>
              </a:rPr>
              <a:t>)</a:t>
            </a:r>
          </a:p>
          <a:p>
            <a:pPr eaLnBrk="1" hangingPunct="1" lvl="1">
              <a:lnSpc>
                <a:spcPct val="90000"/>
              </a:lnSpc>
            </a:pP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altLang="de-DE" dirty="0" err="1" lang="de-DE" sz="1600">
                <a:latin charset="0" panose="020F0502020204030204" pitchFamily="34" typeface="Calibri"/>
              </a:rPr>
              <a:t>C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estoden</a:t>
            </a: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Echinococcus</a:t>
            </a:r>
            <a:r>
              <a:rPr altLang="de-DE" dirty="0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spp</a:t>
            </a:r>
            <a:r>
              <a:rPr altLang="de-DE" dirty="0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,</a:t>
            </a: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Taenia</a:t>
            </a:r>
            <a:r>
              <a:rPr altLang="de-DE" dirty="0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spp</a:t>
            </a:r>
            <a:r>
              <a:rPr altLang="de-DE" dirty="0" lang="de-DE" smtClean="0" sz="1600">
                <a:latin charset="0" panose="020F0502020204030204" pitchFamily="34" typeface="Calibri"/>
              </a:rPr>
              <a:t>,</a:t>
            </a:r>
          </a:p>
          <a:p>
            <a:pPr eaLnBrk="1" hangingPunct="1">
              <a:lnSpc>
                <a:spcPct val="90000"/>
              </a:lnSpc>
            </a:pP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altLang="de-DE" dirty="0" lang="de-DE" smtClean="0" sz="1600">
                <a:latin charset="0" panose="020F0502020204030204" pitchFamily="34" typeface="Calibri"/>
              </a:rPr>
              <a:t>trematodes</a:t>
            </a: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latin charset="0" panose="020F0502020204030204" pitchFamily="34" typeface="Calibri"/>
              </a:rPr>
              <a:t>Schistosoma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spp</a:t>
            </a:r>
            <a:r>
              <a:rPr altLang="de-DE" dirty="0" lang="de-DE" smtClean="0" sz="1600">
                <a:latin charset="0" panose="020F0502020204030204" pitchFamily="34" typeface="Calibri"/>
              </a:rPr>
              <a:t>,</a:t>
            </a: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Fasciola</a:t>
            </a:r>
            <a:r>
              <a:rPr altLang="de-DE" dirty="0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solidFill>
                  <a:srgbClr val="FF0000"/>
                </a:solidFill>
                <a:latin charset="0" panose="020F0502020204030204" pitchFamily="34" typeface="Calibri"/>
              </a:rPr>
              <a:t>hepatica</a:t>
            </a:r>
            <a:endParaRPr altLang="de-DE" dirty="0" lang="de-DE" smtClean="0" sz="1600">
              <a:solidFill>
                <a:srgbClr val="FF0000"/>
              </a:solidFill>
              <a:latin charset="0" panose="020F0502020204030204" pitchFamily="34" typeface="Calibri"/>
            </a:endParaRP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latin charset="0" panose="020F0502020204030204" pitchFamily="34" typeface="Calibri"/>
              </a:rPr>
              <a:t>fasciolopsis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buski</a:t>
            </a: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latin charset="0" panose="020F0502020204030204" pitchFamily="34" typeface="Calibri"/>
              </a:rPr>
              <a:t>Clonorchis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sinensis</a:t>
            </a: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 lvl="1">
              <a:lnSpc>
                <a:spcPct val="90000"/>
              </a:lnSpc>
            </a:pPr>
            <a:r>
              <a:rPr altLang="de-DE" dirty="0" err="1" lang="de-DE" smtClean="0" sz="1600">
                <a:latin charset="0" panose="020F0502020204030204" pitchFamily="34" typeface="Calibri"/>
              </a:rPr>
              <a:t>Paragonimus</a:t>
            </a:r>
            <a:r>
              <a:rPr altLang="de-DE" dirty="0" lang="de-DE" smtClean="0" sz="1600">
                <a:latin charset="0" panose="020F0502020204030204" pitchFamily="34" typeface="Calibri"/>
              </a:rPr>
              <a:t> </a:t>
            </a:r>
            <a:r>
              <a:rPr altLang="de-DE" dirty="0" err="1" lang="de-DE" smtClean="0" sz="1600">
                <a:latin charset="0" panose="020F0502020204030204" pitchFamily="34" typeface="Calibri"/>
              </a:rPr>
              <a:t>westermanii</a:t>
            </a: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 lvl="1">
              <a:lnSpc>
                <a:spcPct val="90000"/>
              </a:lnSpc>
            </a:pPr>
            <a:endParaRPr altLang="de-DE" dirty="0" lang="de-DE" smtClean="0" sz="1600">
              <a:latin charset="0" panose="020F0502020204030204" pitchFamily="34" typeface="Calibri"/>
            </a:endParaRPr>
          </a:p>
          <a:p>
            <a:pPr eaLnBrk="1" hangingPunct="1" lvl="1">
              <a:lnSpc>
                <a:spcPct val="90000"/>
              </a:lnSpc>
            </a:pPr>
            <a:endParaRPr altLang="de-DE" dirty="0" lang="de-DE" smtClean="0" sz="1600">
              <a:latin charset="0" panose="020F0502020204030204" pitchFamily="34" typeface="Calibri"/>
            </a:endParaRPr>
          </a:p>
        </p:txBody>
      </p:sp>
      <p:grpSp>
        <p:nvGrpSpPr>
          <p:cNvPr id="17412" name="Group 1037"/>
          <p:cNvGrpSpPr>
            <a:grpSpLocks/>
          </p:cNvGrpSpPr>
          <p:nvPr/>
        </p:nvGrpSpPr>
        <p:grpSpPr bwMode="auto">
          <a:xfrm>
            <a:off x="5257800" y="1871662"/>
            <a:ext cx="3352800" cy="4581674"/>
            <a:chOff x="3312" y="1275"/>
            <a:chExt cx="2112" cy="2670"/>
          </a:xfrm>
        </p:grpSpPr>
        <p:sp>
          <p:nvSpPr>
            <p:cNvPr id="17418" name="Text Box 1028"/>
            <p:cNvSpPr txBox="1">
              <a:spLocks noChangeArrowheads="1"/>
            </p:cNvSpPr>
            <p:nvPr/>
          </p:nvSpPr>
          <p:spPr bwMode="auto">
            <a:xfrm>
              <a:off x="3312" y="1275"/>
              <a:ext cx="2112" cy="84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-342900" marL="3429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1pPr>
              <a:lvl2pPr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5pPr>
              <a:lvl6pPr algn="r"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6pPr>
              <a:lvl7pPr algn="r"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7pPr>
              <a:lvl8pPr algn="r"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8pPr>
              <a:lvl9pPr algn="r"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9pPr>
            </a:lstStyle>
            <a:p>
              <a:pPr algn="l" eaLnBrk="1" hangingPunct="1" lvl="1">
                <a:spcBef>
                  <a:spcPct val="20000"/>
                </a:spcBef>
              </a:pPr>
              <a:r>
                <a:rPr altLang="de-DE" dirty="0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roundworm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dirty="0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pinworm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dirty="0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trichinosis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dirty="0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hookworm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dirty="0" err="1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river blindness</a:t>
              </a:r>
              <a:r>
                <a:rPr altLang="de-DE" dirty="0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.</a:t>
              </a:r>
              <a:r>
                <a:rPr altLang="de-DE" dirty="0" err="1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loiasis</a:t>
              </a:r>
              <a:r>
                <a:rPr altLang="de-DE" dirty="0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, Elephantiasis</a:t>
              </a:r>
            </a:p>
          </p:txBody>
        </p:sp>
        <p:sp>
          <p:nvSpPr>
            <p:cNvPr id="17419" name="Text Box 1029"/>
            <p:cNvSpPr txBox="1">
              <a:spLocks noChangeArrowheads="1"/>
            </p:cNvSpPr>
            <p:nvPr/>
          </p:nvSpPr>
          <p:spPr bwMode="auto">
            <a:xfrm>
              <a:off x="3312" y="2328"/>
              <a:ext cx="2112" cy="65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-342900" marL="3429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1pPr>
              <a:lvl2pPr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5pPr>
              <a:lvl6pPr algn="r"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6pPr>
              <a:lvl7pPr algn="r"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7pPr>
              <a:lvl8pPr algn="r"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8pPr>
              <a:lvl9pPr algn="r"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9pPr>
            </a:lstStyle>
            <a:p>
              <a:pPr algn="l" eaLnBrk="1" hangingPunct="1" lvl="1">
                <a:spcBef>
                  <a:spcPct val="20000"/>
                </a:spcBef>
              </a:pPr>
              <a:r>
                <a:rPr altLang="de-DE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Cystic and alveolar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Echinococcosis (fox and dog tapeworm)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Pork and beef tapeworm</a:t>
              </a:r>
            </a:p>
          </p:txBody>
        </p:sp>
        <p:sp>
          <p:nvSpPr>
            <p:cNvPr id="17420" name="Text Box 1030"/>
            <p:cNvSpPr txBox="1">
              <a:spLocks noChangeArrowheads="1"/>
            </p:cNvSpPr>
            <p:nvPr/>
          </p:nvSpPr>
          <p:spPr bwMode="auto">
            <a:xfrm>
              <a:off x="3312" y="3100"/>
              <a:ext cx="2112" cy="84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-342900" marL="3429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1pPr>
              <a:lvl2pPr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5pPr>
              <a:lvl6pPr algn="r"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6pPr>
              <a:lvl7pPr algn="r"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7pPr>
              <a:lvl8pPr algn="r"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8pPr>
              <a:lvl9pPr algn="r"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9pPr>
            </a:lstStyle>
            <a:p>
              <a:pPr algn="l" eaLnBrk="1" hangingPunct="1" lvl="1">
                <a:spcBef>
                  <a:spcPct val="20000"/>
                </a:spcBef>
              </a:pPr>
              <a:r>
                <a:rPr altLang="de-DE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bilharzia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Big liver fluke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Great intestinal gel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Cat liver fluke</a:t>
              </a:r>
            </a:p>
            <a:p>
              <a:pPr algn="l" eaLnBrk="1" hangingPunct="1" lvl="1">
                <a:spcBef>
                  <a:spcPct val="20000"/>
                </a:spcBef>
              </a:pPr>
              <a:r>
                <a:rPr altLang="de-DE" lang="de-DE" sz="1400">
                  <a:solidFill>
                    <a:schemeClr val="bg1"/>
                  </a:solidFill>
                  <a:latin charset="0" panose="020F0502020204030204" pitchFamily="34" typeface="Calibri"/>
                </a:rPr>
                <a:t>lung flukes</a:t>
              </a:r>
            </a:p>
          </p:txBody>
        </p:sp>
      </p:grpSp>
      <p:grpSp>
        <p:nvGrpSpPr>
          <p:cNvPr id="17413" name="Group 1036"/>
          <p:cNvGrpSpPr>
            <a:grpSpLocks/>
          </p:cNvGrpSpPr>
          <p:nvPr/>
        </p:nvGrpSpPr>
        <p:grpSpPr bwMode="auto">
          <a:xfrm>
            <a:off x="34925" y="1600200"/>
            <a:ext cx="1031875" cy="4419600"/>
            <a:chOff x="22" y="1104"/>
            <a:chExt cx="650" cy="2784"/>
          </a:xfrm>
        </p:grpSpPr>
        <p:sp>
          <p:nvSpPr>
            <p:cNvPr id="17414" name="AutoShape 1031"/>
            <p:cNvSpPr>
              <a:spLocks/>
            </p:cNvSpPr>
            <p:nvPr/>
          </p:nvSpPr>
          <p:spPr bwMode="auto">
            <a:xfrm>
              <a:off x="624" y="1104"/>
              <a:ext cx="48" cy="1056"/>
            </a:xfrm>
            <a:prstGeom prst="leftBracket">
              <a:avLst>
                <a:gd fmla="val 183333" name="adj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wrap="none"/>
            <a:lstStyle>
              <a:lvl1pPr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5pPr>
              <a:lvl6pPr algn="r"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6pPr>
              <a:lvl7pPr algn="r"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7pPr>
              <a:lvl8pPr algn="r"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8pPr>
              <a:lvl9pPr algn="r"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9pPr>
            </a:lstStyle>
            <a:p>
              <a:endParaRPr altLang="de-DE" lang="de-DE">
                <a:latin charset="0" panose="020F0502020204030204" pitchFamily="34" typeface="Calibri"/>
              </a:endParaRPr>
            </a:p>
          </p:txBody>
        </p:sp>
        <p:sp>
          <p:nvSpPr>
            <p:cNvPr id="17415" name="AutoShape 1032"/>
            <p:cNvSpPr>
              <a:spLocks/>
            </p:cNvSpPr>
            <p:nvPr/>
          </p:nvSpPr>
          <p:spPr bwMode="auto">
            <a:xfrm>
              <a:off x="624" y="2304"/>
              <a:ext cx="48" cy="1584"/>
            </a:xfrm>
            <a:prstGeom prst="leftBracket">
              <a:avLst>
                <a:gd fmla="val 275000" name="adj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wrap="none"/>
            <a:lstStyle>
              <a:lvl1pPr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5pPr>
              <a:lvl6pPr algn="r"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6pPr>
              <a:lvl7pPr algn="r"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7pPr>
              <a:lvl8pPr algn="r"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8pPr>
              <a:lvl9pPr algn="r"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9pPr>
            </a:lstStyle>
            <a:p>
              <a:endParaRPr altLang="de-DE" lang="de-DE">
                <a:latin charset="0" panose="020F0502020204030204" pitchFamily="34" typeface="Calibri"/>
              </a:endParaRPr>
            </a:p>
          </p:txBody>
        </p:sp>
        <p:sp>
          <p:nvSpPr>
            <p:cNvPr id="17416" name="Text Box 1033"/>
            <p:cNvSpPr txBox="1">
              <a:spLocks noChangeArrowheads="1"/>
            </p:cNvSpPr>
            <p:nvPr/>
          </p:nvSpPr>
          <p:spPr bwMode="auto">
            <a:xfrm>
              <a:off x="22" y="1324"/>
              <a:ext cx="59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5pPr>
              <a:lvl6pPr algn="r"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6pPr>
              <a:lvl7pPr algn="r"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7pPr>
              <a:lvl8pPr algn="r"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8pPr>
              <a:lvl9pPr algn="r"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9pPr>
            </a:lstStyle>
            <a:p>
              <a:pPr algn="ctr"/>
              <a:r>
                <a:rPr altLang="de-DE" b="1" i="1" lang="de-DE">
                  <a:latin charset="0" panose="020F0502020204030204" pitchFamily="34" typeface="Calibri"/>
                </a:rPr>
                <a:t>round</a:t>
              </a:r>
            </a:p>
            <a:p>
              <a:pPr algn="ctr"/>
              <a:r>
                <a:rPr altLang="de-DE" b="1" i="1" lang="de-DE">
                  <a:latin charset="0" panose="020F0502020204030204" pitchFamily="34" typeface="Calibri"/>
                </a:rPr>
                <a:t>worms</a:t>
              </a:r>
            </a:p>
          </p:txBody>
        </p:sp>
        <p:sp>
          <p:nvSpPr>
            <p:cNvPr id="17417" name="Text Box 1034"/>
            <p:cNvSpPr txBox="1">
              <a:spLocks noChangeArrowheads="1"/>
            </p:cNvSpPr>
            <p:nvPr/>
          </p:nvSpPr>
          <p:spPr bwMode="auto">
            <a:xfrm>
              <a:off x="22" y="2860"/>
              <a:ext cx="59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1pPr>
              <a:lvl2pPr indent="-285750" marL="74295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2pPr>
              <a:lvl3pPr indent="-228600" marL="11430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3pPr>
              <a:lvl4pPr indent="-228600" marL="16002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4pPr>
              <a:lvl5pPr indent="-228600" marL="2057400"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5pPr>
              <a:lvl6pPr algn="r"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6pPr>
              <a:lvl7pPr algn="r"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7pPr>
              <a:lvl8pPr algn="r"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8pPr>
              <a:lvl9pPr algn="r"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2" panose="05050102010706020507" pitchFamily="18" typeface="Symbol"/>
                </a:defRPr>
              </a:lvl9pPr>
            </a:lstStyle>
            <a:p>
              <a:pPr algn="ctr"/>
              <a:r>
                <a:rPr altLang="de-DE" b="1" i="1" lang="de-DE">
                  <a:latin charset="0" panose="020F0502020204030204" pitchFamily="34" typeface="Calibri"/>
                </a:rPr>
                <a:t>Flat-</a:t>
              </a:r>
            </a:p>
            <a:p>
              <a:pPr algn="ctr"/>
              <a:r>
                <a:rPr altLang="de-DE" b="1" i="1" lang="de-DE">
                  <a:latin charset="0" panose="020F0502020204030204" pitchFamily="34" typeface="Calibri"/>
                </a:rPr>
                <a:t>worms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91148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78850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6868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26109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79874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4813"/>
            <a:ext cx="8820150" cy="564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87642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80898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839200" cy="569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10163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914400" y="457200"/>
            <a:ext cx="731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400">
                <a:solidFill>
                  <a:srgbClr val="000066"/>
                </a:solidFill>
              </a:rPr>
              <a:t>Adult worms in the small intestine of a dog</a:t>
            </a:r>
          </a:p>
        </p:txBody>
      </p:sp>
      <p:pic>
        <p:nvPicPr>
          <p:cNvPr descr="E" id="50179" name="Picture 3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143000"/>
            <a:ext cx="708660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51202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3188"/>
            <a:ext cx="8763000" cy="66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52226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18160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2381250" y="381000"/>
            <a:ext cx="44137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E.</a:t>
            </a:r>
            <a:r>
              <a:rPr b="1" dirty="0" err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granulosus</a:t>
            </a:r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, adult worm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53250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83820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4986338" y="5805264"/>
            <a:ext cx="362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</a:rPr>
              <a:t>About 1500 eggs,</a:t>
            </a:r>
            <a:r>
              <a:rPr dirty="0" lang="de-DE" smtClean="0">
                <a:latin charset="0" panose="020F0502020204030204" pitchFamily="34" typeface="Calibri"/>
              </a:rPr>
              <a:t>lifetime</a:t>
            </a:r>
            <a:r>
              <a:rPr dirty="0" lang="de-DE">
                <a:latin charset="0" panose="020F0502020204030204" pitchFamily="34" typeface="Calibri"/>
              </a:rPr>
              <a:t>6 months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54274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229600" cy="533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55298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74713"/>
            <a:ext cx="71628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56322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914400"/>
            <a:ext cx="86106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uppieren 8"/>
          <p:cNvGrpSpPr>
            <a:grpSpLocks/>
          </p:cNvGrpSpPr>
          <p:nvPr/>
        </p:nvGrpSpPr>
        <p:grpSpPr bwMode="auto">
          <a:xfrm>
            <a:off x="2267744" y="542925"/>
            <a:ext cx="3978821" cy="5703679"/>
            <a:chOff x="2412206" y="188913"/>
            <a:chExt cx="3978822" cy="5703678"/>
          </a:xfrm>
        </p:grpSpPr>
        <p:sp>
          <p:nvSpPr>
            <p:cNvPr id="7171" name="Text Box 2"/>
            <p:cNvSpPr txBox="1">
              <a:spLocks noChangeArrowheads="1"/>
            </p:cNvSpPr>
            <p:nvPr/>
          </p:nvSpPr>
          <p:spPr bwMode="auto">
            <a:xfrm>
              <a:off x="3636342" y="1091279"/>
              <a:ext cx="1014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charset="0" typeface="Arial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charset="0" typeface="Arial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charset="0" typeface="Arial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charset="0" typeface="Arial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charset="0" typeface="Arial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9pPr>
            </a:lstStyle>
            <a:p>
              <a:pPr eaLnBrk="1" hangingPunct="1"/>
              <a:r>
                <a:rPr b="1" lang="de-DE" sz="2400">
                  <a:latin charset="0" panose="020F0502020204030204" pitchFamily="34" typeface="Calibri"/>
                </a:rPr>
                <a:t>Taenia</a:t>
              </a:r>
            </a:p>
          </p:txBody>
        </p:sp>
        <p:sp>
          <p:nvSpPr>
            <p:cNvPr id="7172" name="Text Box 3"/>
            <p:cNvSpPr txBox="1">
              <a:spLocks noChangeArrowheads="1"/>
            </p:cNvSpPr>
            <p:nvPr/>
          </p:nvSpPr>
          <p:spPr bwMode="auto">
            <a:xfrm>
              <a:off x="2412206" y="1514619"/>
              <a:ext cx="392889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charset="0" typeface="Arial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charset="0" typeface="Arial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charset="0" typeface="Arial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charset="0" typeface="Arial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charset="0" typeface="Arial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9pPr>
            </a:lstStyle>
            <a:p>
              <a:pPr eaLnBrk="1" hangingPunct="1"/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•</a:t>
              </a:r>
              <a:r>
                <a:rPr b="1" dirty="0" i="1" lang="de-DE">
                  <a:latin charset="0" panose="020F0502020204030204" pitchFamily="34" typeface="Calibri"/>
                  <a:cs charset="0" typeface="Arial"/>
                </a:rPr>
                <a:t>T.</a:t>
              </a:r>
              <a:r>
                <a:rPr b="1" dirty="0" err="1" i="1" lang="de-DE">
                  <a:latin charset="0" panose="020F0502020204030204" pitchFamily="34" typeface="Calibri"/>
                  <a:cs charset="0" typeface="Arial"/>
                </a:rPr>
                <a:t>saginata</a:t>
              </a:r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.</a:t>
              </a:r>
              <a:r>
                <a:rPr b="1" dirty="0" lang="de-DE" smtClean="0">
                  <a:latin charset="0" panose="020F0502020204030204" pitchFamily="34" typeface="Calibri"/>
                  <a:cs charset="0" typeface="Arial"/>
                </a:rPr>
                <a:t>Beef tapeworm</a:t>
              </a:r>
            </a:p>
            <a:p>
              <a:pPr eaLnBrk="1" hangingPunct="1"/>
              <a:r>
                <a:rPr b="1" dirty="0" i="1" lang="de-DE" smtClean="0">
                  <a:latin charset="0" panose="020F0502020204030204" pitchFamily="34" typeface="Calibri"/>
                  <a:cs charset="0" typeface="Arial"/>
                </a:rPr>
                <a:t>T</a:t>
              </a:r>
              <a:r>
                <a:rPr b="1" dirty="0" i="1" lang="de-DE">
                  <a:latin charset="0" panose="020F0502020204030204" pitchFamily="34" typeface="Calibri"/>
                  <a:cs charset="0" typeface="Arial"/>
                </a:rPr>
                <a:t>,</a:t>
              </a:r>
              <a:r>
                <a:rPr b="1" dirty="0" err="1" i="1" lang="de-DE">
                  <a:latin charset="0" panose="020F0502020204030204" pitchFamily="34" typeface="Calibri"/>
                  <a:cs charset="0" typeface="Arial"/>
                </a:rPr>
                <a:t>saginata</a:t>
              </a:r>
              <a:r>
                <a:rPr b="1" dirty="0" i="1" lang="de-DE">
                  <a:latin charset="0" panose="020F0502020204030204" pitchFamily="34" typeface="Calibri"/>
                  <a:cs charset="0" typeface="Arial"/>
                </a:rPr>
                <a:t> </a:t>
              </a:r>
              <a:r>
                <a:rPr b="1" dirty="0" err="1" i="1" lang="de-DE">
                  <a:latin charset="0" panose="020F0502020204030204" pitchFamily="34" typeface="Calibri"/>
                  <a:cs charset="0" typeface="Arial"/>
                </a:rPr>
                <a:t>asiatica</a:t>
              </a:r>
              <a:endParaRPr b="1" dirty="0" i="1" lang="de-DE">
                <a:latin charset="0" panose="020F0502020204030204" pitchFamily="34" typeface="Calibri"/>
                <a:cs charset="0" typeface="Arial"/>
              </a:endParaRPr>
            </a:p>
            <a:p>
              <a:pPr eaLnBrk="1" hangingPunct="1"/>
              <a:endParaRPr b="1" dirty="0" lang="de-DE">
                <a:latin charset="0" panose="020F0502020204030204" pitchFamily="34" typeface="Calibri"/>
                <a:cs charset="0" typeface="Arial"/>
              </a:endParaRPr>
            </a:p>
            <a:p>
              <a:pPr eaLnBrk="1" hangingPunct="1"/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•</a:t>
              </a:r>
              <a:r>
                <a:rPr b="1" dirty="0" i="1" lang="de-DE">
                  <a:latin charset="0" panose="020F0502020204030204" pitchFamily="34" typeface="Calibri"/>
                  <a:cs charset="0" typeface="Arial"/>
                </a:rPr>
                <a:t>T.</a:t>
              </a:r>
              <a:r>
                <a:rPr b="1" dirty="0" err="1" i="1" lang="de-DE">
                  <a:latin charset="0" panose="020F0502020204030204" pitchFamily="34" typeface="Calibri"/>
                  <a:cs charset="0" typeface="Arial"/>
                </a:rPr>
                <a:t>solium</a:t>
              </a:r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, Pig finned tapeworm</a:t>
              </a:r>
            </a:p>
          </p:txBody>
        </p:sp>
        <p:sp>
          <p:nvSpPr>
            <p:cNvPr id="7173" name="Text Box 4"/>
            <p:cNvSpPr txBox="1">
              <a:spLocks noChangeArrowheads="1"/>
            </p:cNvSpPr>
            <p:nvPr/>
          </p:nvSpPr>
          <p:spPr bwMode="auto">
            <a:xfrm>
              <a:off x="2555875" y="188913"/>
              <a:ext cx="38351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charset="0" typeface="Arial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charset="0" typeface="Arial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charset="0" typeface="Arial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charset="0" typeface="Arial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charset="0" typeface="Arial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9pPr>
            </a:lstStyle>
            <a:p>
              <a:pPr eaLnBrk="1" hangingPunct="1"/>
              <a:r>
                <a:rPr b="1" dirty="0" err="1" lang="de-DE" sz="2800">
                  <a:solidFill>
                    <a:srgbClr val="000066"/>
                  </a:solidFill>
                  <a:latin charset="0" panose="020F0502020204030204" pitchFamily="34" typeface="Calibri"/>
                </a:rPr>
                <a:t>cestodes</a:t>
              </a:r>
              <a:r>
                <a:rPr b="1" dirty="0" lang="de-DE" sz="2800">
                  <a:solidFill>
                    <a:srgbClr val="000066"/>
                  </a:solidFill>
                  <a:latin charset="0" panose="020F0502020204030204" pitchFamily="34" typeface="Calibri"/>
                </a:rPr>
                <a:t>(Tapeworms)</a:t>
              </a:r>
            </a:p>
          </p:txBody>
        </p:sp>
        <p:sp>
          <p:nvSpPr>
            <p:cNvPr id="7174" name="Text Box 5"/>
            <p:cNvSpPr txBox="1">
              <a:spLocks noChangeArrowheads="1"/>
            </p:cNvSpPr>
            <p:nvPr/>
          </p:nvSpPr>
          <p:spPr bwMode="auto">
            <a:xfrm>
              <a:off x="3448050" y="2973363"/>
              <a:ext cx="186737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charset="0" typeface="Arial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charset="0" typeface="Arial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charset="0" typeface="Arial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charset="0" typeface="Arial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charset="0" typeface="Arial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9pPr>
            </a:lstStyle>
            <a:p>
              <a:pPr eaLnBrk="1" hangingPunct="1"/>
              <a:r>
                <a:rPr b="1" dirty="0" err="1" lang="de-DE" sz="2400">
                  <a:latin charset="0" panose="020F0502020204030204" pitchFamily="34" typeface="Calibri"/>
                </a:rPr>
                <a:t>Echinococcus</a:t>
              </a:r>
              <a:endParaRPr b="1" dirty="0" lang="de-DE" sz="2400">
                <a:latin charset="0" panose="020F0502020204030204" pitchFamily="34" typeface="Calibri"/>
              </a:endParaRPr>
            </a:p>
          </p:txBody>
        </p:sp>
        <p:sp>
          <p:nvSpPr>
            <p:cNvPr id="7175" name="Text Box 6"/>
            <p:cNvSpPr txBox="1">
              <a:spLocks noChangeArrowheads="1"/>
            </p:cNvSpPr>
            <p:nvPr/>
          </p:nvSpPr>
          <p:spPr bwMode="auto">
            <a:xfrm>
              <a:off x="2412206" y="3429000"/>
              <a:ext cx="384626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charset="0" typeface="Arial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charset="0" typeface="Arial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charset="0" typeface="Arial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charset="0" typeface="Arial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charset="0" typeface="Arial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9pPr>
            </a:lstStyle>
            <a:p>
              <a:pPr eaLnBrk="1" hangingPunct="1"/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•</a:t>
              </a:r>
              <a:r>
                <a:rPr b="1" dirty="0" i="1" lang="de-DE">
                  <a:latin charset="0" panose="020F0502020204030204" pitchFamily="34" typeface="Calibri"/>
                  <a:cs charset="0" typeface="Arial"/>
                </a:rPr>
                <a:t>E.</a:t>
              </a:r>
              <a:r>
                <a:rPr b="1" dirty="0" err="1" i="1" lang="de-DE">
                  <a:latin charset="0" panose="020F0502020204030204" pitchFamily="34" typeface="Calibri"/>
                  <a:cs charset="0" typeface="Arial"/>
                </a:rPr>
                <a:t>granulosus</a:t>
              </a:r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, Dog tapeworm</a:t>
              </a:r>
            </a:p>
            <a:p>
              <a:pPr eaLnBrk="1" hangingPunct="1"/>
              <a:endParaRPr b="1" dirty="0" lang="de-DE">
                <a:latin charset="0" panose="020F0502020204030204" pitchFamily="34" typeface="Calibri"/>
                <a:cs charset="0" typeface="Arial"/>
              </a:endParaRPr>
            </a:p>
            <a:p>
              <a:pPr eaLnBrk="1" hangingPunct="1"/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•</a:t>
              </a:r>
              <a:r>
                <a:rPr b="1" dirty="0" i="1" lang="de-DE">
                  <a:latin charset="0" panose="020F0502020204030204" pitchFamily="34" typeface="Calibri"/>
                  <a:cs charset="0" typeface="Arial"/>
                </a:rPr>
                <a:t>E.</a:t>
              </a:r>
              <a:r>
                <a:rPr b="1" dirty="0" err="1" i="1" lang="de-DE">
                  <a:latin charset="0" panose="020F0502020204030204" pitchFamily="34" typeface="Calibri"/>
                  <a:cs charset="0" typeface="Arial"/>
                </a:rPr>
                <a:t>multilocularis</a:t>
              </a:r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, Fox tapeworm</a:t>
              </a:r>
            </a:p>
          </p:txBody>
        </p:sp>
        <p:sp>
          <p:nvSpPr>
            <p:cNvPr id="7176" name="Text Box 7"/>
            <p:cNvSpPr txBox="1">
              <a:spLocks noChangeArrowheads="1"/>
            </p:cNvSpPr>
            <p:nvPr/>
          </p:nvSpPr>
          <p:spPr bwMode="auto">
            <a:xfrm>
              <a:off x="3252187" y="4947195"/>
              <a:ext cx="244252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charset="0" typeface="Arial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charset="0" typeface="Arial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charset="0" typeface="Arial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charset="0" typeface="Arial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charset="0" typeface="Arial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9pPr>
            </a:lstStyle>
            <a:p>
              <a:pPr eaLnBrk="1" hangingPunct="1"/>
              <a:r>
                <a:rPr b="1" dirty="0" err="1" lang="de-DE" sz="2400">
                  <a:latin charset="0" panose="020F0502020204030204" pitchFamily="34" typeface="Calibri"/>
                </a:rPr>
                <a:t>Diphyllobothrium</a:t>
              </a:r>
              <a:endParaRPr b="1" dirty="0" lang="de-DE" sz="2400">
                <a:latin charset="0" panose="020F0502020204030204" pitchFamily="34" typeface="Calibri"/>
              </a:endParaRPr>
            </a:p>
          </p:txBody>
        </p:sp>
        <p:sp>
          <p:nvSpPr>
            <p:cNvPr id="7177" name="Text Box 8"/>
            <p:cNvSpPr txBox="1">
              <a:spLocks noChangeArrowheads="1"/>
            </p:cNvSpPr>
            <p:nvPr/>
          </p:nvSpPr>
          <p:spPr bwMode="auto">
            <a:xfrm>
              <a:off x="2456177" y="5523259"/>
              <a:ext cx="28592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charset="0" typeface="Arial"/>
                </a:defRPr>
              </a:lvl1pPr>
              <a:lvl2pPr eaLnBrk="0" hangingPunct="0" indent="-285750" marL="742950">
                <a:defRPr>
                  <a:solidFill>
                    <a:schemeClr val="tx1"/>
                  </a:solidFill>
                  <a:latin charset="0" typeface="Arial"/>
                </a:defRPr>
              </a:lvl2pPr>
              <a:lvl3pPr eaLnBrk="0" hangingPunct="0" indent="-228600" marL="1143000">
                <a:defRPr>
                  <a:solidFill>
                    <a:schemeClr val="tx1"/>
                  </a:solidFill>
                  <a:latin charset="0" typeface="Arial"/>
                </a:defRPr>
              </a:lvl3pPr>
              <a:lvl4pPr eaLnBrk="0" hangingPunct="0" indent="-228600" marL="1600200">
                <a:defRPr>
                  <a:solidFill>
                    <a:schemeClr val="tx1"/>
                  </a:solidFill>
                  <a:latin charset="0" typeface="Arial"/>
                </a:defRPr>
              </a:lvl4pPr>
              <a:lvl5pPr eaLnBrk="0" hangingPunct="0" indent="-228600" marL="2057400">
                <a:defRPr>
                  <a:solidFill>
                    <a:schemeClr val="tx1"/>
                  </a:solidFill>
                  <a:latin charset="0" typeface="Arial"/>
                </a:defRPr>
              </a:lvl5pPr>
              <a:lvl6pPr eaLnBrk="0" fontAlgn="base" hangingPunct="0" indent="-228600" marL="2514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6pPr>
              <a:lvl7pPr eaLnBrk="0" fontAlgn="base" hangingPunct="0" indent="-228600" marL="29718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7pPr>
              <a:lvl8pPr eaLnBrk="0" fontAlgn="base" hangingPunct="0" indent="-228600" marL="34290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8pPr>
              <a:lvl9pPr eaLnBrk="0" fontAlgn="base" hangingPunct="0" indent="-228600" marL="38862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charset="0" typeface="Arial"/>
                </a:defRPr>
              </a:lvl9pPr>
            </a:lstStyle>
            <a:p>
              <a:pPr eaLnBrk="1" hangingPunct="1"/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•</a:t>
              </a:r>
              <a:r>
                <a:rPr b="1" dirty="0" i="1" lang="de-DE">
                  <a:latin charset="0" panose="020F0502020204030204" pitchFamily="34" typeface="Calibri"/>
                  <a:cs charset="0" typeface="Arial"/>
                </a:rPr>
                <a:t>D.</a:t>
              </a:r>
              <a:r>
                <a:rPr b="1" dirty="0" err="1" i="1" lang="de-DE">
                  <a:latin charset="0" panose="020F0502020204030204" pitchFamily="34" typeface="Calibri"/>
                  <a:cs charset="0" typeface="Arial"/>
                </a:rPr>
                <a:t>latum</a:t>
              </a:r>
              <a:r>
                <a:rPr b="1" dirty="0" lang="de-DE">
                  <a:latin charset="0" panose="020F0502020204030204" pitchFamily="34" typeface="Calibri"/>
                  <a:cs charset="0" typeface="Arial"/>
                </a:rPr>
                <a:t>, Fish tapeworm</a:t>
              </a:r>
            </a:p>
          </p:txBody>
        </p:sp>
      </p:grp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57346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79" y="918444"/>
            <a:ext cx="7924800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351419" y="260648"/>
            <a:ext cx="88279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Organ distribution of</a:t>
            </a:r>
            <a:r>
              <a:rPr b="1" dirty="0" i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E.</a:t>
            </a:r>
            <a:r>
              <a:rPr b="1" dirty="0" err="1" i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granulosus</a:t>
            </a:r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Cysts in humans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4"/>
          <p:cNvSpPr txBox="1">
            <a:spLocks noChangeArrowheads="1"/>
          </p:cNvSpPr>
          <p:nvPr/>
        </p:nvSpPr>
        <p:spPr bwMode="auto">
          <a:xfrm>
            <a:off x="3563888" y="404664"/>
            <a:ext cx="17563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diagnostics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sp>
        <p:nvSpPr>
          <p:cNvPr id="58371" name="Text Box 5"/>
          <p:cNvSpPr txBox="1">
            <a:spLocks noChangeArrowheads="1"/>
          </p:cNvSpPr>
          <p:nvPr/>
        </p:nvSpPr>
        <p:spPr bwMode="auto">
          <a:xfrm>
            <a:off x="1187624" y="1124744"/>
            <a:ext cx="612430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endParaRPr dirty="0" lang="de-DE" sz="2000">
              <a:latin charset="0" panose="020F0502020204030204" pitchFamily="34" typeface="Calibri"/>
              <a:cs charset="0" typeface="Arial"/>
            </a:endParaRPr>
          </a:p>
          <a:p>
            <a:pPr eaLnBrk="1" hangingPunct="1"/>
            <a:endParaRPr dirty="0" lang="de-DE" sz="2000">
              <a:latin charset="0" panose="020F0502020204030204" pitchFamily="34" typeface="Calibri"/>
              <a:cs charset="0" typeface="Arial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  <a:cs charset="0" typeface="Arial"/>
              </a:rPr>
              <a:t>• Clinic: repressive effects depending on the location</a:t>
            </a:r>
          </a:p>
          <a:p>
            <a:pPr eaLnBrk="1" hangingPunct="1"/>
            <a:endParaRPr dirty="0" lang="de-DE" sz="2000">
              <a:latin charset="0" panose="020F0502020204030204" pitchFamily="34" typeface="Calibri"/>
              <a:cs charset="0" typeface="Arial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•</a:t>
            </a:r>
            <a:r>
              <a:rPr dirty="0" lang="de-DE" smtClean="0" sz="2000">
                <a:latin charset="0" panose="020F0502020204030204" pitchFamily="34" typeface="Calibri"/>
              </a:rPr>
              <a:t>Sonography / Histology</a:t>
            </a:r>
            <a:endParaRPr dirty="0" lang="de-DE" sz="2000">
              <a:latin charset="0" panose="020F0502020204030204" pitchFamily="34" typeface="Calibri"/>
            </a:endParaRPr>
          </a:p>
          <a:p>
            <a:pPr eaLnBrk="1" hangingPunct="1"/>
            <a:endParaRPr dirty="0" lang="de-DE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• Serological</a:t>
            </a:r>
            <a:r>
              <a:rPr dirty="0" lang="de-DE" smtClean="0" sz="2000">
                <a:latin charset="0" panose="020F0502020204030204" pitchFamily="34" typeface="Calibri"/>
              </a:rPr>
              <a:t>Methods: ELISA with larval antigen or</a:t>
            </a: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lang="de-DE" smtClean="0" sz="2000">
                <a:latin charset="0" panose="020F0502020204030204" pitchFamily="34" typeface="Calibri"/>
              </a:rPr>
              <a:t>recombinant proteins</a:t>
            </a:r>
            <a:endParaRPr dirty="0" lang="de-DE" sz="2000">
              <a:latin charset="0" panose="020F0502020204030204" pitchFamily="34" typeface="Calibri"/>
            </a:endParaRPr>
          </a:p>
          <a:p>
            <a:pPr eaLnBrk="1" hangingPunct="1"/>
            <a:endParaRPr dirty="0" lang="de-DE" sz="20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z="2000">
                <a:latin charset="0" panose="020F0502020204030204" pitchFamily="34" typeface="Calibri"/>
              </a:rPr>
              <a:t>•</a:t>
            </a:r>
            <a:r>
              <a:rPr dirty="0" lang="de-DE" smtClean="0" sz="2000">
                <a:latin charset="0" panose="020F0502020204030204" pitchFamily="34" typeface="Calibri"/>
              </a:rPr>
              <a:t>PCR as the most accurate / sensitive species determination</a:t>
            </a:r>
            <a:endParaRPr dirty="0" lang="de-DE" sz="20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6721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411760" y="188640"/>
            <a:ext cx="456099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b="1" dirty="0" err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hydatid cyst</a:t>
            </a:r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in humans</a:t>
            </a:r>
          </a:p>
          <a:p>
            <a:pPr algn="ctr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Fin,</a:t>
            </a:r>
            <a:r>
              <a:rPr b="1" dirty="0" err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Metacestode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pic>
        <p:nvPicPr>
          <p:cNvPr descr="Grafik1" id="49155" name="Picture 3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219200"/>
            <a:ext cx="7183437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68707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59394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6238"/>
            <a:ext cx="8686800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61442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69963"/>
            <a:ext cx="6477000" cy="49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60418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88913"/>
            <a:ext cx="5761037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 Box 5"/>
          <p:cNvSpPr txBox="1">
            <a:spLocks noChangeArrowheads="1"/>
          </p:cNvSpPr>
          <p:nvPr/>
        </p:nvSpPr>
        <p:spPr bwMode="auto">
          <a:xfrm>
            <a:off x="3724856" y="6021288"/>
            <a:ext cx="35839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</a:rPr>
              <a:t>indirect</a:t>
            </a:r>
            <a:r>
              <a:rPr dirty="0" lang="de-DE" smtClean="0">
                <a:latin charset="0" panose="020F0502020204030204" pitchFamily="34" typeface="Calibri"/>
              </a:rPr>
              <a:t>Immunofluorescence: serum</a:t>
            </a:r>
            <a:endParaRPr dirty="0" lang="de-DE">
              <a:latin charset="0" panose="020F0502020204030204" pitchFamily="34" typeface="Calibri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62466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39200" cy="579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63490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33400"/>
            <a:ext cx="83058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64514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9438"/>
            <a:ext cx="8001000" cy="569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65538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457200"/>
            <a:ext cx="86106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8194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25513"/>
            <a:ext cx="7199313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66562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489825" cy="602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67586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561263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 Box 5"/>
          <p:cNvSpPr txBox="1">
            <a:spLocks noChangeArrowheads="1"/>
          </p:cNvSpPr>
          <p:nvPr/>
        </p:nvSpPr>
        <p:spPr bwMode="auto">
          <a:xfrm>
            <a:off x="3492500" y="5949950"/>
            <a:ext cx="186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/>
              <a:t>&amp;quot;Hydatidensand&amp;quot;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68610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7010400" cy="47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6156176" y="5733256"/>
            <a:ext cx="1758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/>
              <a:t>Patient, Turkey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70658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9938"/>
            <a:ext cx="7315200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72706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609600"/>
            <a:ext cx="46386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73730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82804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74754" name="Picture 2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6250"/>
            <a:ext cx="74676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4"/>
          <p:cNvSpPr txBox="1">
            <a:spLocks noChangeArrowheads="1"/>
          </p:cNvSpPr>
          <p:nvPr/>
        </p:nvSpPr>
        <p:spPr bwMode="auto">
          <a:xfrm>
            <a:off x="3708400" y="188913"/>
            <a:ext cx="14960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lang="de-DE" sz="2800">
                <a:solidFill>
                  <a:srgbClr val="000066"/>
                </a:solidFill>
                <a:latin charset="0" panose="020F0502020204030204" pitchFamily="34" typeface="Calibri"/>
              </a:rPr>
              <a:t>therapy</a:t>
            </a:r>
          </a:p>
        </p:txBody>
      </p:sp>
      <p:sp>
        <p:nvSpPr>
          <p:cNvPr id="82947" name="Text Box 5"/>
          <p:cNvSpPr txBox="1">
            <a:spLocks noChangeArrowheads="1"/>
          </p:cNvSpPr>
          <p:nvPr/>
        </p:nvSpPr>
        <p:spPr bwMode="auto">
          <a:xfrm>
            <a:off x="1023938" y="1289050"/>
            <a:ext cx="667702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dirty="0" lang="de-DE">
                <a:latin charset="0" panose="020F0502020204030204" pitchFamily="34" typeface="Calibri"/>
              </a:rPr>
              <a:t>• No symptoms: wait?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• Radical operation, if possible (operable in 50-85% of cases)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• PAIR (</a:t>
            </a:r>
            <a:r>
              <a:rPr dirty="0" err="1" lang="de-DE">
                <a:latin charset="0" panose="020F0502020204030204" pitchFamily="34" typeface="Calibri"/>
              </a:rPr>
              <a:t>Puncture</a:t>
            </a:r>
            <a:r>
              <a:rPr dirty="0" lang="de-DE">
                <a:latin charset="0" panose="020F0502020204030204" pitchFamily="34" typeface="Calibri"/>
              </a:rPr>
              <a:t>, Aspiration,</a:t>
            </a:r>
            <a:r>
              <a:rPr dirty="0" err="1" lang="de-DE">
                <a:latin charset="0" panose="020F0502020204030204" pitchFamily="34" typeface="Calibri"/>
              </a:rPr>
              <a:t>Injection</a:t>
            </a:r>
            <a:r>
              <a:rPr dirty="0" lang="de-DE">
                <a:latin charset="0" panose="020F0502020204030204" pitchFamily="34" typeface="Calibri"/>
              </a:rPr>
              <a:t> </a:t>
            </a:r>
            <a:r>
              <a:rPr dirty="0" err="1" lang="de-DE">
                <a:latin charset="0" panose="020F0502020204030204" pitchFamily="34" typeface="Calibri"/>
              </a:rPr>
              <a:t>of</a:t>
            </a:r>
            <a:r>
              <a:rPr dirty="0" lang="de-DE">
                <a:latin charset="0" panose="020F0502020204030204" pitchFamily="34" typeface="Calibri"/>
              </a:rPr>
              <a:t> </a:t>
            </a:r>
            <a:r>
              <a:rPr dirty="0" err="1" lang="de-DE">
                <a:latin charset="0" panose="020F0502020204030204" pitchFamily="34" typeface="Calibri"/>
              </a:rPr>
              <a:t>helminthicide</a:t>
            </a:r>
            <a:r>
              <a:rPr dirty="0" lang="de-DE">
                <a:latin charset="0" panose="020F0502020204030204" pitchFamily="34" typeface="Calibri"/>
              </a:rPr>
              <a:t>.</a:t>
            </a:r>
            <a:r>
              <a:rPr dirty="0" err="1" lang="de-DE" smtClean="0">
                <a:latin charset="0" panose="020F0502020204030204" pitchFamily="34" typeface="Calibri"/>
              </a:rPr>
              <a:t>Reaspiration</a:t>
            </a:r>
            <a:r>
              <a:rPr dirty="0" lang="de-DE">
                <a:latin charset="0" panose="020F0502020204030204" pitchFamily="34" typeface="Calibri"/>
              </a:rPr>
              <a:t>)</a:t>
            </a: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• chemotherapy (regression in 50 - 100% of cases)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(</a:t>
            </a:r>
            <a:r>
              <a:rPr dirty="0" err="1" lang="de-DE">
                <a:latin charset="0" panose="020F0502020204030204" pitchFamily="34" typeface="Calibri"/>
              </a:rPr>
              <a:t>mebendazole</a:t>
            </a:r>
            <a:r>
              <a:rPr dirty="0" lang="de-DE">
                <a:latin charset="0" panose="020F0502020204030204" pitchFamily="34" typeface="Calibri"/>
              </a:rPr>
              <a:t>/</a:t>
            </a:r>
            <a:r>
              <a:rPr dirty="0" err="1" lang="de-DE">
                <a:latin charset="0" panose="020F0502020204030204" pitchFamily="34" typeface="Calibri"/>
              </a:rPr>
              <a:t>albendazole</a:t>
            </a:r>
            <a:r>
              <a:rPr dirty="0" lang="de-DE">
                <a:latin charset="0" panose="020F0502020204030204" pitchFamily="34" typeface="Calibri"/>
              </a:rPr>
              <a:t>.</a:t>
            </a:r>
            <a:r>
              <a:rPr dirty="0" err="1" lang="de-DE">
                <a:latin charset="0" panose="020F0502020204030204" pitchFamily="34" typeface="Calibri"/>
              </a:rPr>
              <a:t>praziquantel</a:t>
            </a:r>
            <a:r>
              <a:rPr dirty="0" lang="de-DE">
                <a:latin charset="0" panose="020F0502020204030204" pitchFamily="34" typeface="Calibri"/>
              </a:rPr>
              <a:t>)</a:t>
            </a: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192461" y="260648"/>
            <a:ext cx="48826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b="1" dirty="0" lang="de-DE" smtClean="0" sz="2400">
                <a:solidFill>
                  <a:srgbClr val="000066"/>
                </a:solidFill>
                <a:latin charset="0" panose="020F0502020204030204" pitchFamily="34" typeface="Calibri"/>
              </a:rPr>
              <a:t>The clinical case and his brothers ....</a:t>
            </a:r>
            <a:endParaRPr b="1" dirty="0" lang="de-DE" sz="24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03118" y="836712"/>
            <a:ext cx="8661370" cy="535531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just"/>
            <a:r>
              <a:rPr b="1" dirty="0" lang="de-DE">
                <a:latin charset="0" panose="020F0502020204030204" pitchFamily="34" typeface="Calibri"/>
              </a:rPr>
              <a:t>Case 1:</a:t>
            </a:r>
            <a:r>
              <a:rPr dirty="0" lang="de-DE">
                <a:latin charset="0" panose="020F0502020204030204" pitchFamily="34" typeface="Calibri"/>
              </a:rPr>
              <a:t>22-year-old patient; Abdominal pain; CT: 13x16cm liver cyst</a:t>
            </a:r>
            <a:endParaRPr dirty="0" lang="de-DE" smtClean="0">
              <a:latin charset="0" panose="020F0502020204030204" pitchFamily="34" typeface="Calibri"/>
            </a:endParaRPr>
          </a:p>
          <a:p>
            <a:pPr algn="just"/>
            <a:r>
              <a:rPr dirty="0" lang="de-DE" smtClean="0">
                <a:latin charset="0" panose="020F0502020204030204" pitchFamily="34" typeface="Calibri"/>
              </a:rPr>
              <a:t>With</a:t>
            </a:r>
            <a:r>
              <a:rPr dirty="0" lang="de-DE">
                <a:latin charset="0" panose="020F0502020204030204" pitchFamily="34" typeface="Calibri"/>
              </a:rPr>
              <a:t>accentuated wall on;</a:t>
            </a:r>
            <a:r>
              <a:rPr b="1" dirty="0" err="1" lang="de-DE">
                <a:solidFill>
                  <a:srgbClr val="FF0000"/>
                </a:solidFill>
                <a:latin charset="0" panose="020F0502020204030204" pitchFamily="34" typeface="Calibri"/>
              </a:rPr>
              <a:t>s</a:t>
            </a:r>
            <a:r>
              <a:rPr b="1" dirty="0" err="1" lang="de-DE" smtClean="0">
                <a:solidFill>
                  <a:srgbClr val="FF0000"/>
                </a:solidFill>
                <a:latin charset="0" panose="020F0502020204030204" pitchFamily="34" typeface="Calibri"/>
              </a:rPr>
              <a:t>eronegativ</a:t>
            </a:r>
            <a:r>
              <a:rPr dirty="0" lang="de-DE" smtClean="0">
                <a:latin charset="0" panose="020F0502020204030204" pitchFamily="34" typeface="Calibri"/>
              </a:rPr>
              <a:t> </a:t>
            </a:r>
            <a:r>
              <a:rPr dirty="0" lang="de-DE">
                <a:latin charset="0" panose="020F0502020204030204" pitchFamily="34" typeface="Calibri"/>
              </a:rPr>
              <a:t>for amoebae and echinococci</a:t>
            </a:r>
            <a:r>
              <a:rPr dirty="0" lang="de-DE" smtClean="0">
                <a:latin charset="0" panose="020F0502020204030204" pitchFamily="34" typeface="Calibri"/>
              </a:rPr>
              <a:t>Va</a:t>
            </a:r>
            <a:r>
              <a:rPr dirty="0" lang="de-DE">
                <a:latin charset="0" panose="020F0502020204030204" pitchFamily="34" typeface="Calibri"/>
              </a:rPr>
              <a:t>, on a</a:t>
            </a:r>
            <a:r>
              <a:rPr dirty="0" err="1" lang="de-DE">
                <a:latin charset="0" panose="020F0502020204030204" pitchFamily="34" typeface="Calibri"/>
              </a:rPr>
              <a:t>dysontogenetic</a:t>
            </a:r>
            <a:r>
              <a:rPr dirty="0" lang="de-DE">
                <a:latin charset="0" panose="020F0502020204030204" pitchFamily="34" typeface="Calibri"/>
              </a:rPr>
              <a:t>Cyst and open</a:t>
            </a:r>
            <a:r>
              <a:rPr dirty="0" err="1" lang="de-DE">
                <a:latin charset="0" panose="020F0502020204030204" pitchFamily="34" typeface="Calibri"/>
              </a:rPr>
              <a:t>pericystectomy</a:t>
            </a:r>
            <a:r>
              <a:rPr dirty="0" lang="de-DE">
                <a:latin charset="0" panose="020F0502020204030204" pitchFamily="34" typeface="Calibri"/>
              </a:rPr>
              <a:t>; intraoperative,</a:t>
            </a:r>
            <a:r>
              <a:rPr dirty="0" lang="de-DE" smtClean="0">
                <a:latin charset="0" panose="020F0502020204030204" pitchFamily="34" typeface="Calibri"/>
              </a:rPr>
              <a:t>microscopic</a:t>
            </a:r>
            <a:r>
              <a:rPr dirty="0" lang="de-DE">
                <a:latin charset="0" panose="020F0502020204030204" pitchFamily="34" typeface="Calibri"/>
              </a:rPr>
              <a:t>proof of</a:t>
            </a:r>
            <a:r>
              <a:rPr dirty="0" err="1" lang="de-DE">
                <a:latin charset="0" panose="020F0502020204030204" pitchFamily="34" typeface="Calibri"/>
              </a:rPr>
              <a:t>Skolizes</a:t>
            </a:r>
            <a:r>
              <a:rPr dirty="0" lang="de-DE">
                <a:latin charset="0" panose="020F0502020204030204" pitchFamily="34" typeface="Calibri"/>
              </a:rPr>
              <a:t>in the</a:t>
            </a:r>
            <a:r>
              <a:rPr dirty="0" lang="de-DE" smtClean="0">
                <a:latin charset="0" panose="020F0502020204030204" pitchFamily="34" typeface="Calibri"/>
              </a:rPr>
              <a:t>cyst secretion</a:t>
            </a:r>
            <a:r>
              <a:rPr dirty="0" lang="de-DE">
                <a:latin charset="0" panose="020F0502020204030204" pitchFamily="34" typeface="Calibri"/>
              </a:rPr>
              <a:t>; Diagnosis: cystic</a:t>
            </a:r>
            <a:r>
              <a:rPr dirty="0" lang="de-DE" smtClean="0">
                <a:latin charset="0" panose="020F0502020204030204" pitchFamily="34" typeface="Calibri"/>
              </a:rPr>
              <a:t>hydatid disease</a:t>
            </a:r>
            <a:r>
              <a:rPr dirty="0" lang="de-DE">
                <a:latin charset="0" panose="020F0502020204030204" pitchFamily="34" typeface="Calibri"/>
              </a:rPr>
              <a:t>(CE);</a:t>
            </a:r>
            <a:r>
              <a:rPr dirty="0" err="1" lang="de-DE" smtClean="0">
                <a:latin charset="0" panose="020F0502020204030204" pitchFamily="34" typeface="Calibri"/>
              </a:rPr>
              <a:t>Albendazoltherapie</a:t>
            </a:r>
            <a:r>
              <a:rPr dirty="0" lang="de-DE">
                <a:latin charset="0" panose="020F0502020204030204" pitchFamily="34" typeface="Calibri"/>
              </a:rPr>
              <a:t> </a:t>
            </a:r>
            <a:r>
              <a:rPr dirty="0" lang="de-DE" smtClean="0">
                <a:latin charset="0" panose="020F0502020204030204" pitchFamily="34" typeface="Calibri"/>
              </a:rPr>
              <a:t>and</a:t>
            </a:r>
            <a:r>
              <a:rPr b="1" dirty="0" err="1" lang="de-DE" smtClean="0">
                <a:solidFill>
                  <a:srgbClr val="FF0000"/>
                </a:solidFill>
                <a:latin charset="0" panose="020F0502020204030204" pitchFamily="34" typeface="Calibri"/>
              </a:rPr>
              <a:t>seroconversion</a:t>
            </a:r>
            <a:r>
              <a:rPr dirty="0" lang="de-DE" smtClean="0">
                <a:latin charset="0" panose="020F0502020204030204" pitchFamily="34" typeface="Calibri"/>
              </a:rPr>
              <a:t>(!)</a:t>
            </a:r>
            <a:r>
              <a:rPr dirty="0" lang="de-DE">
                <a:latin charset="0" panose="020F0502020204030204" pitchFamily="34" typeface="Calibri"/>
              </a:rPr>
              <a:t>Größenprogredienz; 96%</a:t>
            </a:r>
            <a:r>
              <a:rPr dirty="0" lang="de-DE" smtClean="0">
                <a:latin charset="0" panose="020F0502020204030204" pitchFamily="34" typeface="Calibri"/>
              </a:rPr>
              <a:t>Ethanol injection</a:t>
            </a:r>
            <a:r>
              <a:rPr dirty="0" lang="de-DE">
                <a:latin charset="0" panose="020F0502020204030204" pitchFamily="34" typeface="Calibri"/>
              </a:rPr>
              <a:t>(</a:t>
            </a:r>
            <a:r>
              <a:rPr dirty="0" lang="de-DE" smtClean="0">
                <a:latin charset="0" panose="020F0502020204030204" pitchFamily="34" typeface="Calibri"/>
              </a:rPr>
              <a:t>PAIR</a:t>
            </a:r>
            <a:r>
              <a:rPr dirty="0" lang="de-DE">
                <a:latin charset="0" panose="020F0502020204030204" pitchFamily="34" typeface="Calibri"/>
              </a:rPr>
              <a:t>)</a:t>
            </a:r>
            <a:r>
              <a:rPr dirty="0" lang="de-DE" smtClean="0">
                <a:latin charset="0" panose="020F0502020204030204" pitchFamily="34" typeface="Calibri"/>
              </a:rPr>
              <a:t>; after 12 months under</a:t>
            </a:r>
            <a:r>
              <a:rPr dirty="0" err="1" lang="de-DE" smtClean="0">
                <a:latin charset="0" panose="020F0502020204030204" pitchFamily="34" typeface="Calibri"/>
              </a:rPr>
              <a:t>albendazole</a:t>
            </a:r>
            <a:r>
              <a:rPr dirty="0" lang="de-DE" smtClean="0">
                <a:latin charset="0" panose="020F0502020204030204" pitchFamily="34" typeface="Calibri"/>
              </a:rPr>
              <a:t>Therapy: significant size decrease .... and then came ......</a:t>
            </a:r>
            <a:endParaRPr dirty="0" lang="de-DE">
              <a:latin charset="0" panose="020F0502020204030204" pitchFamily="34" typeface="Calibri"/>
            </a:endParaRPr>
          </a:p>
          <a:p>
            <a:pPr algn="just"/>
            <a:r>
              <a:rPr dirty="0" lang="de-DE">
                <a:latin charset="0" panose="020F0502020204030204" pitchFamily="34" typeface="Calibri"/>
              </a:rPr>
              <a:t> </a:t>
            </a:r>
          </a:p>
          <a:p>
            <a:pPr algn="just"/>
            <a:r>
              <a:rPr b="1" dirty="0" lang="de-DE">
                <a:latin charset="0" panose="020F0502020204030204" pitchFamily="34" typeface="Calibri"/>
              </a:rPr>
              <a:t>Case 2:</a:t>
            </a:r>
            <a:r>
              <a:rPr dirty="0" lang="de-DE">
                <a:latin charset="0" panose="020F0502020204030204" pitchFamily="34" typeface="Calibri"/>
              </a:rPr>
              <a:t>25-year-old brother with 12x11cm cystic liver space requirement (WHO CE1</a:t>
            </a:r>
            <a:r>
              <a:rPr dirty="0" lang="de-DE" smtClean="0">
                <a:latin charset="0" panose="020F0502020204030204" pitchFamily="34" typeface="Calibri"/>
              </a:rPr>
              <a:t>); this time</a:t>
            </a:r>
            <a:r>
              <a:rPr b="1" dirty="0" lang="de-DE" smtClean="0">
                <a:solidFill>
                  <a:srgbClr val="FF0000"/>
                </a:solidFill>
                <a:latin charset="0" panose="020F0502020204030204" pitchFamily="34" typeface="Calibri"/>
              </a:rPr>
              <a:t>positive</a:t>
            </a:r>
            <a:r>
              <a:rPr b="1" dirty="0" err="1" i="1" lang="de-DE" smtClean="0">
                <a:solidFill>
                  <a:srgbClr val="FF0000"/>
                </a:solidFill>
                <a:latin charset="0" panose="020F0502020204030204" pitchFamily="34" typeface="Calibri"/>
              </a:rPr>
              <a:t>E.granulosus</a:t>
            </a:r>
            <a:r>
              <a:rPr b="1" dirty="0" lang="de-DE" smtClean="0">
                <a:solidFill>
                  <a:srgbClr val="FF0000"/>
                </a:solidFill>
                <a:latin charset="0" panose="020F0502020204030204" pitchFamily="34" typeface="Calibri"/>
              </a:rPr>
              <a:t>-Serology</a:t>
            </a:r>
            <a:r>
              <a:rPr dirty="0" lang="de-DE">
                <a:latin charset="0" panose="020F0502020204030204" pitchFamily="34" typeface="Calibri"/>
              </a:rPr>
              <a:t>according to WHO recommendations</a:t>
            </a:r>
            <a:r>
              <a:rPr dirty="0" err="1" lang="de-DE" smtClean="0">
                <a:latin charset="0" panose="020F0502020204030204" pitchFamily="34" typeface="Calibri"/>
              </a:rPr>
              <a:t>albendazole</a:t>
            </a:r>
            <a:r>
              <a:rPr dirty="0" lang="de-DE">
                <a:latin charset="0" panose="020F0502020204030204" pitchFamily="34" typeface="Calibri"/>
              </a:rPr>
              <a:t> </a:t>
            </a:r>
            <a:r>
              <a:rPr dirty="0" lang="de-DE" smtClean="0">
                <a:latin charset="0" panose="020F0502020204030204" pitchFamily="34" typeface="Calibri"/>
              </a:rPr>
              <a:t>and 2x</a:t>
            </a:r>
            <a:r>
              <a:rPr dirty="0" lang="de-DE">
                <a:latin charset="0" panose="020F0502020204030204" pitchFamily="34" typeface="Calibri"/>
              </a:rPr>
              <a:t>PAIR therapy. Vitale</a:t>
            </a:r>
            <a:r>
              <a:rPr dirty="0" err="1" lang="de-DE">
                <a:latin charset="0" panose="020F0502020204030204" pitchFamily="34" typeface="Calibri"/>
              </a:rPr>
              <a:t>Skolizes</a:t>
            </a:r>
            <a:r>
              <a:rPr dirty="0" lang="de-DE">
                <a:latin charset="0" panose="020F0502020204030204" pitchFamily="34" typeface="Calibri"/>
              </a:rPr>
              <a:t>in the cyst secretion; currently size constant</a:t>
            </a:r>
            <a:r>
              <a:rPr dirty="0" lang="de-DE" smtClean="0">
                <a:latin charset="0" panose="020F0502020204030204" pitchFamily="34" typeface="Calibri"/>
              </a:rPr>
              <a:t>WHO</a:t>
            </a:r>
            <a:r>
              <a:rPr dirty="0" lang="de-DE">
                <a:latin charset="0" panose="020F0502020204030204" pitchFamily="34" typeface="Calibri"/>
              </a:rPr>
              <a:t>CE3 cyst of</a:t>
            </a:r>
            <a:r>
              <a:rPr dirty="0" lang="de-DE" smtClean="0">
                <a:latin charset="0" panose="020F0502020204030204" pitchFamily="34" typeface="Calibri"/>
              </a:rPr>
              <a:t>Liver ... .and then came ...</a:t>
            </a:r>
          </a:p>
          <a:p>
            <a:pPr algn="just"/>
            <a:endParaRPr dirty="0" lang="de-DE">
              <a:latin charset="0" panose="020F0502020204030204" pitchFamily="34" typeface="Calibri"/>
            </a:endParaRPr>
          </a:p>
          <a:p>
            <a:pPr algn="just"/>
            <a:r>
              <a:rPr b="1" dirty="0" lang="de-DE">
                <a:latin charset="0" panose="020F0502020204030204" pitchFamily="34" typeface="Calibri"/>
              </a:rPr>
              <a:t>Case 3:</a:t>
            </a:r>
            <a:r>
              <a:rPr dirty="0" lang="de-DE">
                <a:latin charset="0" panose="020F0502020204030204" pitchFamily="34" typeface="Calibri"/>
              </a:rPr>
              <a:t>17-year-old brother; symptom-free before;</a:t>
            </a:r>
            <a:r>
              <a:rPr dirty="0" err="1" lang="de-DE" smtClean="0">
                <a:latin charset="0" panose="020F0502020204030204" pitchFamily="34" typeface="Calibri"/>
              </a:rPr>
              <a:t>sonographically</a:t>
            </a:r>
            <a:r>
              <a:rPr dirty="0" lang="de-DE" smtClean="0">
                <a:latin charset="0" panose="020F0502020204030204" pitchFamily="34" typeface="Calibri"/>
              </a:rPr>
              <a:t> </a:t>
            </a:r>
            <a:r>
              <a:rPr dirty="0" lang="de-DE">
                <a:latin charset="0" panose="020F0502020204030204" pitchFamily="34" typeface="Calibri"/>
              </a:rPr>
              <a:t>3 CE1 cysts in the</a:t>
            </a:r>
            <a:r>
              <a:rPr dirty="0" lang="de-DE" smtClean="0">
                <a:latin charset="0" panose="020F0502020204030204" pitchFamily="34" typeface="Calibri"/>
              </a:rPr>
              <a:t>liver</a:t>
            </a:r>
            <a:r>
              <a:rPr dirty="0" lang="de-DE">
                <a:latin charset="0" panose="020F0502020204030204" pitchFamily="34" typeface="Calibri"/>
              </a:rPr>
              <a:t>as well as a pulmonary CE1 cyst;</a:t>
            </a:r>
            <a:r>
              <a:rPr b="1" dirty="0" lang="de-DE">
                <a:solidFill>
                  <a:srgbClr val="FF0000"/>
                </a:solidFill>
                <a:latin charset="0" panose="020F0502020204030204" pitchFamily="34" typeface="Calibri"/>
              </a:rPr>
              <a:t>positive</a:t>
            </a:r>
            <a:r>
              <a:rPr b="1" dirty="0" err="1" i="1" lang="de-DE" smtClean="0">
                <a:solidFill>
                  <a:srgbClr val="FF0000"/>
                </a:solidFill>
                <a:latin charset="0" panose="020F0502020204030204" pitchFamily="34" typeface="Calibri"/>
              </a:rPr>
              <a:t>E.granulosus</a:t>
            </a:r>
            <a:r>
              <a:rPr b="1" dirty="0" i="1" lang="de-DE">
                <a:solidFill>
                  <a:srgbClr val="FF0000"/>
                </a:solidFill>
                <a:latin charset="0" panose="020F0502020204030204" pitchFamily="34" typeface="Calibri"/>
              </a:rPr>
              <a:t>-</a:t>
            </a:r>
            <a:r>
              <a:rPr b="1" dirty="0" lang="de-DE" smtClean="0">
                <a:solidFill>
                  <a:srgbClr val="FF0000"/>
                </a:solidFill>
                <a:latin charset="0" panose="020F0502020204030204" pitchFamily="34" typeface="Calibri"/>
              </a:rPr>
              <a:t>serology</a:t>
            </a:r>
            <a:r>
              <a:rPr dirty="0" lang="de-DE" smtClean="0">
                <a:latin charset="0" panose="020F0502020204030204" pitchFamily="34" typeface="Calibri"/>
              </a:rPr>
              <a:t>;</a:t>
            </a:r>
            <a:r>
              <a:rPr dirty="0" err="1" lang="de-DE" smtClean="0">
                <a:latin charset="0" panose="020F0502020204030204" pitchFamily="34" typeface="Calibri"/>
              </a:rPr>
              <a:t>albendazole</a:t>
            </a:r>
            <a:r>
              <a:rPr dirty="0" lang="de-DE" smtClean="0">
                <a:latin charset="0" panose="020F0502020204030204" pitchFamily="34" typeface="Calibri"/>
              </a:rPr>
              <a:t>; none</a:t>
            </a:r>
            <a:r>
              <a:rPr dirty="0" lang="de-DE">
                <a:latin charset="0" panose="020F0502020204030204" pitchFamily="34" typeface="Calibri"/>
              </a:rPr>
              <a:t>PAIR not at first, but after spontaneous</a:t>
            </a:r>
            <a:r>
              <a:rPr dirty="0" lang="de-DE" smtClean="0">
                <a:latin charset="0" panose="020F0502020204030204" pitchFamily="34" typeface="Calibri"/>
              </a:rPr>
              <a:t>rupture</a:t>
            </a:r>
            <a:r>
              <a:rPr dirty="0" lang="de-DE">
                <a:latin charset="0" panose="020F0502020204030204" pitchFamily="34" typeface="Calibri"/>
              </a:rPr>
              <a:t>the pulmonary cyst with connection to the bronchial system: atypical</a:t>
            </a:r>
            <a:r>
              <a:rPr dirty="0" lang="de-DE" smtClean="0">
                <a:latin charset="0" panose="020F0502020204030204" pitchFamily="34" typeface="Calibri"/>
              </a:rPr>
              <a:t>lung segment</a:t>
            </a:r>
          </a:p>
          <a:p>
            <a:pPr algn="just"/>
            <a:r>
              <a:rPr dirty="0" err="1" lang="de-DE" smtClean="0">
                <a:latin charset="0" panose="020F0502020204030204" pitchFamily="34" typeface="Calibri"/>
              </a:rPr>
              <a:t>partial resection</a:t>
            </a:r>
            <a:r>
              <a:rPr dirty="0" lang="de-DE" smtClean="0">
                <a:latin charset="0" panose="020F0502020204030204" pitchFamily="34" typeface="Calibri"/>
              </a:rPr>
              <a:t> </a:t>
            </a:r>
            <a:r>
              <a:rPr dirty="0" lang="de-DE">
                <a:latin charset="0" panose="020F0502020204030204" pitchFamily="34" typeface="Calibri"/>
              </a:rPr>
              <a:t>left with cystectomy; PAIR of the largest cyst</a:t>
            </a:r>
            <a:r>
              <a:rPr dirty="0" lang="de-DE" smtClean="0">
                <a:latin charset="0" panose="020F0502020204030204" pitchFamily="34" typeface="Calibri"/>
              </a:rPr>
              <a:t>planned ... and then ... ???</a:t>
            </a:r>
            <a:endParaRPr dirty="0" lang="de-DE">
              <a:latin charset="0" panose="020F0502020204030204" pitchFamily="34" typeface="Calibri"/>
            </a:endParaRPr>
          </a:p>
          <a:p>
            <a:pPr algn="just"/>
            <a:endParaRPr dirty="0" lang="de-DE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42661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 noGrp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/>
          <a:lstStyle/>
          <a:p>
            <a:r>
              <a:rPr altLang="de-DE"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anose="020B0604020202020204" pitchFamily="34" typeface="Arial"/>
              </a:rPr>
              <a:t>initial</a:t>
            </a:r>
            <a:r>
              <a:rPr altLang="de-DE"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anose="020B0604020202020204" pitchFamily="34" typeface="Arial"/>
              </a:rPr>
              <a:t>sonographic</a:t>
            </a:r>
            <a:r>
              <a:rPr altLang="de-DE"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anose="020B0604020202020204" pitchFamily="34" typeface="Arial"/>
              </a:rPr>
              <a:t>and microscopic findings</a:t>
            </a:r>
            <a:endParaRPr altLang="de-DE" b="1" dirty="0" lang="de-DE" sz="2800">
              <a:solidFill>
                <a:srgbClr val="000066"/>
              </a:solidFill>
              <a:latin charset="0" panose="020F0502020204030204" pitchFamily="34" typeface="Calibri"/>
              <a:cs charset="0" panose="020B0604020202020204" pitchFamily="34" typeface="Arial"/>
            </a:endParaRPr>
          </a:p>
        </p:txBody>
      </p:sp>
      <p:pic>
        <p:nvPicPr>
          <p:cNvPr descr="echinococcuscysticusalkoholinjektionomarabuzaidali20" id="2053" name="Picture 5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3" t="3625"/>
          <a:stretch>
            <a:fillRect/>
          </a:stretch>
        </p:blipFill>
        <p:spPr bwMode="auto">
          <a:xfrm>
            <a:off x="179512" y="1926804"/>
            <a:ext cx="507827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92" y="1397952"/>
            <a:ext cx="3298599" cy="21990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61" y="3736132"/>
            <a:ext cx="3284830" cy="21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" id="15362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836613"/>
            <a:ext cx="6443663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1979613" y="4941888"/>
            <a:ext cx="515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lang="de-DE"/>
              <a:t>T. solium T. saginata</a:t>
            </a:r>
          </a:p>
        </p:txBody>
      </p:sp>
    </p:spTree>
    <p:extLst>
      <p:ext uri="{BB962C8B-B14F-4D97-AF65-F5344CB8AC3E}">
        <p14:creationId xmlns:p14="http://schemas.microsoft.com/office/powerpoint/2010/main" val="276285332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 noGrp="1"/>
          </p:cNvSpPr>
          <p:nvPr>
            <p:ph type="title"/>
          </p:nvPr>
        </p:nvSpPr>
        <p:spPr>
          <a:xfrm>
            <a:off x="683567" y="-42710"/>
            <a:ext cx="7772400" cy="1143000"/>
          </a:xfrm>
        </p:spPr>
        <p:txBody>
          <a:bodyPr/>
          <a:lstStyle/>
          <a:p>
            <a:r>
              <a:rPr altLang="de-DE"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anose="020B0604020202020204" pitchFamily="34" typeface="Arial"/>
              </a:rPr>
              <a:t>The PAIR as a therapeutic approach</a:t>
            </a:r>
            <a:endParaRPr altLang="de-DE" b="1" dirty="0" lang="de-DE" sz="2800">
              <a:solidFill>
                <a:srgbClr val="000066"/>
              </a:solidFill>
              <a:latin charset="0" panose="020F0502020204030204" pitchFamily="34" typeface="Calibri"/>
              <a:cs charset="0" panose="020B0604020202020204" pitchFamily="34" typeface="Arial"/>
            </a:endParaRPr>
          </a:p>
        </p:txBody>
      </p:sp>
      <p:pic>
        <p:nvPicPr>
          <p:cNvPr descr="echinococcuscysticusalkoholinjektionomarabuzaidali49" id="4100" name="Picture 4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7" t="3952"/>
          <a:stretch>
            <a:fillRect/>
          </a:stretch>
        </p:blipFill>
        <p:spPr bwMode="auto">
          <a:xfrm>
            <a:off x="251520" y="1999004"/>
            <a:ext cx="5040560" cy="357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5364088" y="2499861"/>
            <a:ext cx="3698128" cy="2031325"/>
          </a:xfrm>
          <a:prstGeom prst="rect">
            <a:avLst/>
          </a:prstGeom>
          <a:noFill/>
          <a:ln>
            <a:noFill/>
          </a:ln>
        </p:spPr>
        <p:txBody>
          <a:bodyPr rtlCol="0" wrap="none">
            <a:spAutoFit/>
          </a:bodyPr>
          <a:lstStyle/>
          <a:p>
            <a:r>
              <a:rPr altLang="de-DE" dirty="0" lang="de-DE" smtClean="0">
                <a:solidFill>
                  <a:srgbClr val="FF0000"/>
                </a:solidFill>
                <a:latin charset="0" panose="020F0502020204030204" pitchFamily="34" typeface="Calibri"/>
              </a:rPr>
              <a:t>19</a:t>
            </a:r>
            <a:r>
              <a:rPr altLang="de-DE" dirty="0" lang="de-DE">
                <a:solidFill>
                  <a:srgbClr val="FF0000"/>
                </a:solidFill>
                <a:latin charset="0" panose="020F0502020204030204" pitchFamily="34" typeface="Calibri"/>
              </a:rPr>
              <a:t>G -</a:t>
            </a:r>
            <a:r>
              <a:rPr altLang="de-DE" dirty="0" lang="de-DE" smtClean="0">
                <a:solidFill>
                  <a:srgbClr val="FF0000"/>
                </a:solidFill>
                <a:latin charset="0" panose="020F0502020204030204" pitchFamily="34" typeface="Calibri"/>
              </a:rPr>
              <a:t>Puncture needle</a:t>
            </a:r>
            <a:r>
              <a:rPr altLang="de-DE" dirty="0" lang="de-DE">
                <a:latin charset="0" panose="020F0502020204030204" pitchFamily="34" typeface="Calibri"/>
              </a:rPr>
              <a:t>about the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lang="de-DE" smtClean="0">
                <a:latin charset="0" panose="020F0502020204030204" pitchFamily="34" typeface="Calibri"/>
              </a:rPr>
              <a:t>the</a:t>
            </a:r>
            <a:r>
              <a:rPr altLang="de-DE" dirty="0" lang="de-DE">
                <a:latin charset="0" panose="020F0502020204030204" pitchFamily="34" typeface="Calibri"/>
              </a:rPr>
              <a:t>Cyst contents already largely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lang="de-DE" smtClean="0">
                <a:latin charset="0" panose="020F0502020204030204" pitchFamily="34" typeface="Calibri"/>
              </a:rPr>
              <a:t>emptied</a:t>
            </a:r>
            <a:r>
              <a:rPr altLang="de-DE" dirty="0" lang="de-DE">
                <a:latin charset="0" panose="020F0502020204030204" pitchFamily="34" typeface="Calibri"/>
              </a:rPr>
              <a:t>was, and at one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lang="de-DE" smtClean="0">
                <a:latin charset="0" panose="020F0502020204030204" pitchFamily="34" typeface="Calibri"/>
              </a:rPr>
              <a:t>microscopic</a:t>
            </a:r>
            <a:r>
              <a:rPr altLang="de-DE" dirty="0" lang="de-DE">
                <a:latin charset="0" panose="020F0502020204030204" pitchFamily="34" typeface="Calibri"/>
              </a:rPr>
              <a:t>proof of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err="1" lang="de-DE" smtClean="0">
                <a:latin charset="0" panose="020F0502020204030204" pitchFamily="34" typeface="Calibri"/>
              </a:rPr>
              <a:t>Skolizes</a:t>
            </a:r>
            <a:r>
              <a:rPr altLang="de-DE" dirty="0" lang="de-DE" smtClean="0">
                <a:latin charset="0" panose="020F0502020204030204" pitchFamily="34" typeface="Calibri"/>
              </a:rPr>
              <a:t> </a:t>
            </a:r>
            <a:r>
              <a:rPr altLang="de-DE" dirty="0" lang="de-DE">
                <a:latin charset="0" panose="020F0502020204030204" pitchFamily="34" typeface="Calibri"/>
              </a:rPr>
              <a:t>pure ethanol is instilled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lang="de-DE" smtClean="0">
                <a:latin charset="0" panose="020F0502020204030204" pitchFamily="34" typeface="Calibri"/>
              </a:rPr>
              <a:t>(</a:t>
            </a:r>
            <a:r>
              <a:rPr altLang="de-DE" dirty="0" lang="de-DE">
                <a:latin charset="0" panose="020F0502020204030204" pitchFamily="34" typeface="Calibri"/>
              </a:rPr>
              <a:t>see wise area between the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lang="de-DE" smtClean="0">
                <a:latin charset="0" panose="020F0502020204030204" pitchFamily="34" typeface="Calibri"/>
              </a:rPr>
              <a:t>Liquid residues!)</a:t>
            </a:r>
            <a:endParaRPr dirty="0" lang="de-DE">
              <a:latin charset="0" panose="020F0502020204030204" pitchFamily="34" typeface="Calibri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9828584" y="4797152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2627784" y="2708920"/>
            <a:ext cx="2736304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2495160" y="924978"/>
            <a:ext cx="4149213" cy="646331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dirty="0" lang="de-DE" smtClean="0">
                <a:latin charset="0" panose="020F0502020204030204" pitchFamily="34" typeface="Calibri"/>
              </a:rPr>
              <a:t>PAIR =</a:t>
            </a:r>
            <a:r>
              <a:rPr dirty="0" err="1" lang="de-DE" smtClean="0" u="sng">
                <a:latin charset="0" panose="020F0502020204030204" pitchFamily="34" typeface="Calibri"/>
              </a:rPr>
              <a:t>P</a:t>
            </a:r>
            <a:r>
              <a:rPr dirty="0" err="1" lang="de-DE" smtClean="0">
                <a:latin charset="0" panose="020F0502020204030204" pitchFamily="34" typeface="Calibri"/>
              </a:rPr>
              <a:t>uncture</a:t>
            </a:r>
            <a:r>
              <a:rPr dirty="0" lang="de-DE">
                <a:latin charset="0" panose="020F0502020204030204" pitchFamily="34" typeface="Calibri"/>
              </a:rPr>
              <a:t>.</a:t>
            </a:r>
            <a:r>
              <a:rPr dirty="0" lang="de-DE" u="sng">
                <a:latin charset="0" panose="020F0502020204030204" pitchFamily="34" typeface="Calibri"/>
              </a:rPr>
              <a:t>A</a:t>
            </a:r>
            <a:r>
              <a:rPr dirty="0" lang="de-DE">
                <a:latin charset="0" panose="020F0502020204030204" pitchFamily="34" typeface="Calibri"/>
              </a:rPr>
              <a:t>spiration,</a:t>
            </a:r>
            <a:r>
              <a:rPr dirty="0" lang="de-DE" smtClean="0" u="sng">
                <a:latin charset="0" panose="020F0502020204030204" pitchFamily="34" typeface="Calibri"/>
              </a:rPr>
              <a:t>I</a:t>
            </a:r>
            <a:r>
              <a:rPr dirty="0" lang="de-DE" smtClean="0">
                <a:latin charset="0" panose="020F0502020204030204" pitchFamily="34" typeface="Calibri"/>
              </a:rPr>
              <a:t>injection of</a:t>
            </a:r>
          </a:p>
          <a:p>
            <a:r>
              <a:rPr dirty="0" err="1" lang="de-DE" smtClean="0">
                <a:latin charset="0" panose="020F0502020204030204" pitchFamily="34" typeface="Calibri"/>
              </a:rPr>
              <a:t>Helminthiziden</a:t>
            </a:r>
            <a:r>
              <a:rPr dirty="0" lang="de-DE" smtClean="0">
                <a:latin charset="0" panose="020F0502020204030204" pitchFamily="34" typeface="Calibri"/>
              </a:rPr>
              <a:t>or ethanol</a:t>
            </a:r>
            <a:r>
              <a:rPr dirty="0" lang="de-DE">
                <a:latin charset="0" panose="020F0502020204030204" pitchFamily="34" typeface="Calibri"/>
              </a:rPr>
              <a:t>.</a:t>
            </a:r>
            <a:r>
              <a:rPr dirty="0" err="1" lang="de-DE" u="sng">
                <a:latin charset="0" panose="020F0502020204030204" pitchFamily="34" typeface="Calibri"/>
              </a:rPr>
              <a:t>R</a:t>
            </a:r>
            <a:r>
              <a:rPr dirty="0" err="1" lang="de-DE">
                <a:latin charset="0" panose="020F0502020204030204" pitchFamily="34" typeface="Calibri"/>
              </a:rPr>
              <a:t>easpiration</a:t>
            </a:r>
            <a:endParaRPr dirty="0" lang="de-DE"/>
          </a:p>
        </p:txBody>
      </p:sp>
    </p:spTree>
    <p:extLst>
      <p:ext uri="{BB962C8B-B14F-4D97-AF65-F5344CB8AC3E}">
        <p14:creationId xmlns:p14="http://schemas.microsoft.com/office/powerpoint/2010/main" val="3799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 noGrp="1"/>
          </p:cNvSpPr>
          <p:nvPr>
            <p:ph type="title"/>
          </p:nvPr>
        </p:nvSpPr>
        <p:spPr>
          <a:xfrm>
            <a:off x="664369" y="197768"/>
            <a:ext cx="7772400" cy="1143000"/>
          </a:xfrm>
        </p:spPr>
        <p:txBody>
          <a:bodyPr/>
          <a:lstStyle/>
          <a:p>
            <a:r>
              <a:rPr altLang="de-DE"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anose="020B0604020202020204" pitchFamily="34" typeface="Arial"/>
              </a:rPr>
              <a:t>sonographic</a:t>
            </a:r>
            <a:r>
              <a:rPr altLang="de-DE" b="1" dirty="0" lang="de-DE" smtClean="0" sz="2800">
                <a:solidFill>
                  <a:srgbClr val="000066"/>
                </a:solidFill>
                <a:latin charset="0" panose="020F0502020204030204" pitchFamily="34" typeface="Calibri"/>
                <a:cs charset="0" panose="020B0604020202020204" pitchFamily="34" typeface="Arial"/>
              </a:rPr>
              <a:t>course</a:t>
            </a:r>
            <a:endParaRPr altLang="de-DE" b="1" dirty="0" lang="de-DE" sz="2800">
              <a:solidFill>
                <a:srgbClr val="000066"/>
              </a:solidFill>
              <a:latin charset="0" panose="020F0502020204030204" pitchFamily="34" typeface="Calibri"/>
              <a:cs charset="0" panose="020B0604020202020204" pitchFamily="34" typeface="Arial"/>
            </a:endParaRPr>
          </a:p>
        </p:txBody>
      </p:sp>
      <p:pic>
        <p:nvPicPr>
          <p:cNvPr descr="echinococcuscysticusalkoholinjektionomarabuzaidali457" id="5124" name="Picture 4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9" t="3490"/>
          <a:stretch>
            <a:fillRect/>
          </a:stretch>
        </p:blipFill>
        <p:spPr bwMode="auto">
          <a:xfrm>
            <a:off x="491072" y="2348880"/>
            <a:ext cx="367397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echinococcuscysticusalkoholinjektionomarabuzaidali" id="4" name="Picture 3"/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" t="3732"/>
          <a:stretch>
            <a:fillRect/>
          </a:stretch>
        </p:blipFill>
        <p:spPr bwMode="auto">
          <a:xfrm>
            <a:off x="4355976" y="2348880"/>
            <a:ext cx="3816424" cy="255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547664" y="1844824"/>
            <a:ext cx="601427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dirty="0" lang="de-DE" smtClean="0">
                <a:latin charset="0" panose="020F0502020204030204" pitchFamily="34" typeface="Calibri"/>
              </a:rPr>
              <a:t>1 day after PAIR 8 months after PAIR</a:t>
            </a:r>
            <a:endParaRPr dirty="0" lang="de-DE">
              <a:latin charset="0" panose="020F0502020204030204" pitchFamily="34" typeface="Calibri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076056" y="4927637"/>
            <a:ext cx="2823465" cy="175432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de-DE" dirty="0" lang="de-DE" smtClean="0">
                <a:latin charset="0" panose="020F0502020204030204" pitchFamily="34" typeface="Calibri"/>
              </a:rPr>
              <a:t>The</a:t>
            </a:r>
            <a:r>
              <a:rPr altLang="de-DE" dirty="0" lang="de-DE">
                <a:latin charset="0" panose="020F0502020204030204" pitchFamily="34" typeface="Calibri"/>
              </a:rPr>
              <a:t>collapsed cyst wall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lang="de-DE" smtClean="0">
                <a:latin charset="0" panose="020F0502020204030204" pitchFamily="34" typeface="Calibri"/>
              </a:rPr>
              <a:t>is</a:t>
            </a:r>
            <a:r>
              <a:rPr altLang="de-DE" dirty="0" lang="de-DE">
                <a:latin charset="0" panose="020F0502020204030204" pitchFamily="34" typeface="Calibri"/>
              </a:rPr>
              <a:t>unchanged from</a:t>
            </a:r>
            <a:r>
              <a:rPr altLang="de-DE" dirty="0" lang="de-DE" smtClean="0">
                <a:latin charset="0" panose="020F0502020204030204" pitchFamily="34" typeface="Calibri"/>
              </a:rPr>
              <a:t>echo-</a:t>
            </a:r>
          </a:p>
          <a:p>
            <a:r>
              <a:rPr altLang="de-DE" dirty="0" lang="de-DE" smtClean="0">
                <a:latin charset="0" panose="020F0502020204030204" pitchFamily="34" typeface="Calibri"/>
              </a:rPr>
              <a:t>low</a:t>
            </a:r>
            <a:r>
              <a:rPr altLang="de-DE" dirty="0" lang="de-DE">
                <a:latin charset="0" panose="020F0502020204030204" pitchFamily="34" typeface="Calibri"/>
              </a:rPr>
              <a:t>Surrounded liquid,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lang="de-DE" smtClean="0">
                <a:latin charset="0" panose="020F0502020204030204" pitchFamily="34" typeface="Calibri"/>
              </a:rPr>
              <a:t>the</a:t>
            </a:r>
            <a:r>
              <a:rPr altLang="de-DE" dirty="0" lang="de-DE">
                <a:latin charset="0" panose="020F0502020204030204" pitchFamily="34" typeface="Calibri"/>
              </a:rPr>
              <a:t>Cyst wall is (still)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lang="de-DE" smtClean="0">
                <a:latin charset="0" panose="020F0502020204030204" pitchFamily="34" typeface="Calibri"/>
              </a:rPr>
              <a:t>Not</a:t>
            </a:r>
            <a:r>
              <a:rPr altLang="de-DE" dirty="0" lang="de-DE">
                <a:latin charset="0" panose="020F0502020204030204" pitchFamily="34" typeface="Calibri"/>
              </a:rPr>
              <a:t>calcified, but in the cp.</a:t>
            </a:r>
            <a:endParaRPr altLang="de-DE" dirty="0" lang="de-DE" smtClean="0">
              <a:latin charset="0" panose="020F0502020204030204" pitchFamily="34" typeface="Calibri"/>
            </a:endParaRPr>
          </a:p>
          <a:p>
            <a:r>
              <a:rPr altLang="de-DE" dirty="0" lang="de-DE" smtClean="0">
                <a:latin charset="0" panose="020F0502020204030204" pitchFamily="34" typeface="Calibri"/>
              </a:rPr>
              <a:t>much narrower.</a:t>
            </a:r>
            <a:endParaRPr dirty="0" lang="de-DE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8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83970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392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84994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57200"/>
            <a:ext cx="89154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86018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114300"/>
            <a:ext cx="6135687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87042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8600"/>
            <a:ext cx="8458200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88066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0"/>
            <a:ext cx="4443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01604" y="1550397"/>
            <a:ext cx="7808228" cy="4893647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pPr indent="-342900" marL="342900">
              <a:buFont charset="0" panose="020B0604020202020204" pitchFamily="34" typeface="Arial"/>
              <a:buChar char="•"/>
            </a:pPr>
            <a:r>
              <a:rPr dirty="0" lang="de-DE" smtClean="0" sz="2400">
                <a:latin charset="0" panose="020F0502020204030204" pitchFamily="34" typeface="Calibri"/>
              </a:rPr>
              <a:t>68-year-old patient</a:t>
            </a:r>
          </a:p>
          <a:p>
            <a:pPr indent="-342900" marL="342900">
              <a:buFont charset="0" panose="020B0604020202020204" pitchFamily="34" typeface="Arial"/>
              <a:buChar char="•"/>
            </a:pPr>
            <a:r>
              <a:rPr dirty="0" lang="de-DE" smtClean="0" sz="2400">
                <a:latin charset="0" panose="020F0502020204030204" pitchFamily="34" typeface="Calibri"/>
              </a:rPr>
              <a:t>No significant pre-existing conditions</a:t>
            </a:r>
          </a:p>
          <a:p>
            <a:pPr indent="-342900" marL="342900">
              <a:buFont charset="0" panose="020B0604020202020204" pitchFamily="34" typeface="Arial"/>
              <a:buChar char="•"/>
            </a:pPr>
            <a:r>
              <a:rPr dirty="0" lang="de-DE" smtClean="0" sz="2400">
                <a:latin charset="0" panose="020F0502020204030204" pitchFamily="34" typeface="Calibri"/>
              </a:rPr>
              <a:t>In April 2015: sudden jaundice, slight pulling</a:t>
            </a:r>
          </a:p>
          <a:p>
            <a:r>
              <a:rPr dirty="0" lang="de-DE" sz="2400">
                <a:latin charset="0" panose="020F0502020204030204" pitchFamily="34" typeface="Calibri"/>
              </a:rPr>
              <a:t/>
            </a:r>
            <a:r>
              <a:rPr dirty="0" lang="de-DE" smtClean="0" sz="2400">
                <a:latin charset="0" panose="020F0502020204030204" pitchFamily="34" typeface="Calibri"/>
              </a:rPr>
              <a:t>in the upper abdomen</a:t>
            </a:r>
          </a:p>
          <a:p>
            <a:pPr indent="-342900" marL="342900">
              <a:buFont charset="0" panose="020B0604020202020204" pitchFamily="34" typeface="Arial"/>
              <a:buChar char="•"/>
            </a:pPr>
            <a:r>
              <a:rPr dirty="0" lang="de-DE" smtClean="0" sz="2400">
                <a:latin charset="0" panose="020F0502020204030204" pitchFamily="34" typeface="Calibri"/>
              </a:rPr>
              <a:t>Dog owner, many walks in the English Garden</a:t>
            </a:r>
          </a:p>
          <a:p>
            <a:r>
              <a:rPr dirty="0" lang="de-DE" sz="2400">
                <a:latin charset="0" panose="020F0502020204030204" pitchFamily="34" typeface="Calibri"/>
              </a:rPr>
              <a:t/>
            </a:r>
            <a:r>
              <a:rPr dirty="0" lang="de-DE" smtClean="0" sz="2400">
                <a:latin charset="0" panose="020F0502020204030204" pitchFamily="34" typeface="Calibri"/>
              </a:rPr>
              <a:t>and forest</a:t>
            </a:r>
          </a:p>
          <a:p>
            <a:pPr indent="-342900" marL="342900">
              <a:buFont charset="0" panose="020B0604020202020204" pitchFamily="34" typeface="Arial"/>
              <a:buChar char="•"/>
            </a:pPr>
            <a:r>
              <a:rPr dirty="0" lang="de-DE" smtClean="0" sz="2400">
                <a:latin charset="0" panose="020F0502020204030204" pitchFamily="34" typeface="Calibri"/>
              </a:rPr>
              <a:t>1994 consumption of blueberries</a:t>
            </a:r>
            <a:endParaRPr dirty="0" lang="de-DE" sz="2400">
              <a:latin charset="0" panose="020F0502020204030204" pitchFamily="34" typeface="Calibri"/>
            </a:endParaRPr>
          </a:p>
          <a:p>
            <a:pPr indent="-342900" marL="342900">
              <a:buFont charset="0" panose="020B0604020202020204" pitchFamily="34" typeface="Arial"/>
              <a:buChar char="•"/>
            </a:pPr>
            <a:r>
              <a:rPr dirty="0" lang="de-DE" sz="2400">
                <a:latin charset="0" panose="020F0502020204030204" pitchFamily="34" typeface="Calibri"/>
              </a:rPr>
              <a:t>In Istanbul</a:t>
            </a:r>
            <a:r>
              <a:rPr dirty="0" lang="de-DE" smtClean="0" sz="2400">
                <a:latin charset="0" panose="020F0502020204030204" pitchFamily="34" typeface="Calibri"/>
              </a:rPr>
              <a:t>grew up</a:t>
            </a:r>
          </a:p>
          <a:p>
            <a:pPr indent="-342900" marL="342900">
              <a:buFont charset="0" panose="020B0604020202020204" pitchFamily="34" typeface="Arial"/>
              <a:buChar char="•"/>
            </a:pPr>
            <a:r>
              <a:rPr dirty="0" lang="de-DE" smtClean="0" sz="2400">
                <a:latin charset="0" panose="020F0502020204030204" pitchFamily="34" typeface="Calibri"/>
              </a:rPr>
              <a:t>Occupation: Journalist, Traveling</a:t>
            </a:r>
            <a:endParaRPr dirty="0" lang="de-DE" sz="2400">
              <a:latin charset="0" panose="020F0502020204030204" pitchFamily="34" typeface="Calibri"/>
            </a:endParaRPr>
          </a:p>
          <a:p>
            <a:endParaRPr dirty="0" lang="de-DE" smtClean="0" sz="2400">
              <a:latin charset="0" panose="020F0502020204030204" pitchFamily="34" typeface="Calibri"/>
            </a:endParaRPr>
          </a:p>
          <a:p>
            <a:r>
              <a:rPr dirty="0" lang="de-DE" smtClean="0" sz="2400">
                <a:latin charset="0" panose="020F0502020204030204" pitchFamily="34" typeface="Calibri"/>
              </a:rPr>
              <a:t>Bilirubin 3.1</a:t>
            </a:r>
            <a:r>
              <a:rPr dirty="0" err="1" lang="de-DE" smtClean="0" sz="2400">
                <a:latin charset="0" panose="020F0502020204030204" pitchFamily="34" typeface="Calibri"/>
              </a:rPr>
              <a:t>ng</a:t>
            </a:r>
            <a:r>
              <a:rPr dirty="0" lang="de-DE" smtClean="0" sz="2400">
                <a:latin charset="0" panose="020F0502020204030204" pitchFamily="34" typeface="Calibri"/>
              </a:rPr>
              <a:t>/ ml</a:t>
            </a:r>
          </a:p>
          <a:p>
            <a:endParaRPr dirty="0" lang="de-DE" smtClean="0" sz="2400">
              <a:latin charset="0" panose="020F0502020204030204" pitchFamily="34" typeface="Calibri"/>
            </a:endParaRPr>
          </a:p>
          <a:p>
            <a:endParaRPr dirty="0" lang="de-DE" sz="2400">
              <a:latin charset="0" panose="020F0502020204030204" pitchFamily="34" typeface="Calibri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267744" y="404664"/>
            <a:ext cx="5208605" cy="523220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Clinical case on</a:t>
            </a:r>
            <a:r>
              <a:rPr b="1" dirty="0" err="1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RDI</a:t>
            </a:r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/</a:t>
            </a:r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S</a:t>
            </a:r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2/4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98718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4319857" cy="295232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4176156" cy="295232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19264" y="5229200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dirty="0" lang="de-DE">
                <a:latin charset="0" panose="020F0502020204030204" pitchFamily="34" typeface="Calibri"/>
              </a:rPr>
              <a:t>epigastric</a:t>
            </a:r>
            <a:r>
              <a:rPr dirty="0" err="1" lang="de-DE">
                <a:latin charset="0" panose="020F0502020204030204" pitchFamily="34" typeface="Calibri"/>
              </a:rPr>
              <a:t>Sono</a:t>
            </a:r>
            <a:r>
              <a:rPr dirty="0" lang="de-DE">
                <a:latin charset="0" panose="020F0502020204030204" pitchFamily="34" typeface="Calibri"/>
              </a:rPr>
              <a:t>: RF 4x4cm with calcification solitary slightly diffuse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483768" y="836712"/>
            <a:ext cx="3676135" cy="523220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Abdominal sonography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40868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endParaRPr altLang="de-DE" dirty="0" lang="de-DE" sz="4400"/>
          </a:p>
        </p:txBody>
      </p:sp>
      <p:sp>
        <p:nvSpPr>
          <p:cNvPr id="3075" name="Rectangle 3"/>
          <p:cNvSpPr>
            <a:spLocks noChangeArrowheads="1"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endParaRPr altLang="de-DE" lang="de-DE" sz="3200"/>
          </a:p>
        </p:txBody>
      </p:sp>
      <p:pic>
        <p:nvPicPr>
          <p:cNvPr descr="20150325_2" id="3077" name="Picture 5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4313"/>
            <a:ext cx="77724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6473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1" id="10242" name="Picture 2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87400"/>
            <a:ext cx="6400800" cy="528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lang="de-DE" smtClean="0" sz="2800">
                <a:solidFill>
                  <a:srgbClr val="000066"/>
                </a:solidFill>
                <a:latin charset="0" panose="020F0502020204030204" pitchFamily="34" typeface="Calibri"/>
              </a:rPr>
              <a:t>Serological findings</a:t>
            </a:r>
            <a:endParaRPr b="1" dirty="0" lang="de-DE" sz="28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1824" y="1752600"/>
            <a:ext cx="7772400" cy="1231776"/>
          </a:xfrm>
        </p:spPr>
        <p:txBody>
          <a:bodyPr/>
          <a:lstStyle/>
          <a:p>
            <a:r>
              <a:rPr dirty="0" lang="de-DE" smtClean="0" sz="2000">
                <a:latin charset="0" panose="020F0502020204030204" pitchFamily="34" typeface="Calibri"/>
              </a:rPr>
              <a:t>MIH:</a:t>
            </a:r>
            <a:r>
              <a:rPr dirty="0" err="1" lang="de-DE" smtClean="0" sz="2000">
                <a:latin charset="0" panose="020F0502020204030204" pitchFamily="34" typeface="Calibri"/>
              </a:rPr>
              <a:t>E.granulosus</a:t>
            </a:r>
            <a:r>
              <a:rPr dirty="0" lang="de-DE" smtClean="0" sz="2000">
                <a:latin charset="0" panose="020F0502020204030204" pitchFamily="34" typeface="Calibri"/>
              </a:rPr>
              <a:t> </a:t>
            </a:r>
            <a:r>
              <a:rPr dirty="0" lang="de-DE" sz="2000">
                <a:latin charset="0" panose="020F0502020204030204" pitchFamily="34" typeface="Calibri"/>
              </a:rPr>
              <a:t>ELISA</a:t>
            </a:r>
            <a:r>
              <a:rPr dirty="0" i="1" lang="de-DE" sz="2000">
                <a:latin charset="0" panose="020F0502020204030204" pitchFamily="34" typeface="Calibri"/>
              </a:rPr>
              <a:t>and</a:t>
            </a:r>
            <a:r>
              <a:rPr dirty="0" lang="de-DE" sz="2000">
                <a:latin charset="0" panose="020F0502020204030204" pitchFamily="34" typeface="Calibri"/>
              </a:rPr>
              <a:t>E.</a:t>
            </a:r>
            <a:r>
              <a:rPr dirty="0" err="1" lang="de-DE" sz="2000">
                <a:latin charset="0" panose="020F0502020204030204" pitchFamily="34" typeface="Calibri"/>
              </a:rPr>
              <a:t>multilocularis</a:t>
            </a:r>
            <a:r>
              <a:rPr dirty="0" lang="de-DE" sz="2000">
                <a:latin charset="0" panose="020F0502020204030204" pitchFamily="34" typeface="Calibri"/>
              </a:rPr>
              <a:t> </a:t>
            </a:r>
            <a:r>
              <a:rPr dirty="0" lang="de-DE" smtClean="0" sz="2000">
                <a:latin charset="0" panose="020F0502020204030204" pitchFamily="34" typeface="Calibri"/>
              </a:rPr>
              <a:t>positive</a:t>
            </a:r>
            <a:endParaRPr dirty="0" lang="de-DE" sz="2000">
              <a:latin charset="0" panose="020F0502020204030204" pitchFamily="34"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919768" y="3284984"/>
            <a:ext cx="7488832" cy="193899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indent="-342900" marL="342900">
              <a:buFont charset="0" panose="020B0604020202020204" pitchFamily="34" typeface="Arial"/>
              <a:buChar char="•"/>
            </a:pPr>
            <a:r>
              <a:rPr dirty="0" lang="de-DE" sz="2000">
                <a:latin charset="0" panose="020F0502020204030204" pitchFamily="34" typeface="Calibri"/>
              </a:rPr>
              <a:t>Reference Laboratory University of Würzburg / Prof. K. Brehm:</a:t>
            </a:r>
          </a:p>
          <a:p>
            <a:pPr lvl="1"/>
            <a:r>
              <a:rPr dirty="0" lang="de-DE" sz="2000">
                <a:latin charset="0" panose="020F0502020204030204" pitchFamily="34" typeface="Calibri"/>
              </a:rPr>
              <a:t>HAS addiction test 1: 320 (E.</a:t>
            </a:r>
            <a:r>
              <a:rPr dirty="0" err="1" lang="de-DE" sz="2000">
                <a:latin charset="0" panose="020F0502020204030204" pitchFamily="34" typeface="Calibri"/>
              </a:rPr>
              <a:t>granulosus</a:t>
            </a:r>
            <a:r>
              <a:rPr dirty="0" lang="de-DE" sz="2000">
                <a:latin charset="0" panose="020F0502020204030204" pitchFamily="34" typeface="Calibri"/>
              </a:rPr>
              <a:t>Antigen)</a:t>
            </a:r>
          </a:p>
          <a:p>
            <a:pPr lvl="1"/>
            <a:r>
              <a:rPr dirty="0" lang="de-DE" sz="2000">
                <a:latin charset="0" panose="020F0502020204030204" pitchFamily="34" typeface="Calibri"/>
              </a:rPr>
              <a:t>E.</a:t>
            </a:r>
            <a:r>
              <a:rPr dirty="0" err="1" lang="de-DE" sz="2000">
                <a:latin charset="0" panose="020F0502020204030204" pitchFamily="34" typeface="Calibri"/>
              </a:rPr>
              <a:t>multiloc</a:t>
            </a:r>
            <a:r>
              <a:rPr dirty="0" lang="de-DE" sz="2000">
                <a:latin charset="0" panose="020F0502020204030204" pitchFamily="34" typeface="Calibri"/>
              </a:rPr>
              <a:t>, Total larvae ELISA: 6.7 index positive</a:t>
            </a:r>
          </a:p>
          <a:p>
            <a:pPr lvl="1"/>
            <a:r>
              <a:rPr dirty="0" err="1" lang="de-DE" smtClean="0" sz="2000">
                <a:latin charset="0" panose="020F0502020204030204" pitchFamily="34" typeface="Calibri"/>
              </a:rPr>
              <a:t>AntigenB</a:t>
            </a:r>
            <a:r>
              <a:rPr dirty="0" lang="de-DE" smtClean="0" sz="2000">
                <a:latin charset="0" panose="020F0502020204030204" pitchFamily="34" typeface="Calibri"/>
              </a:rPr>
              <a:t> </a:t>
            </a:r>
            <a:r>
              <a:rPr dirty="0" lang="de-DE" sz="2000">
                <a:latin charset="0" panose="020F0502020204030204" pitchFamily="34" typeface="Calibri"/>
              </a:rPr>
              <a:t>ELISA: 0.3 index negative</a:t>
            </a:r>
          </a:p>
          <a:p>
            <a:pPr lvl="1"/>
            <a:r>
              <a:rPr dirty="0" lang="de-DE" smtClean="0" sz="2000">
                <a:latin charset="0" panose="020F0502020204030204" pitchFamily="34" typeface="Calibri"/>
              </a:rPr>
              <a:t>Em10 ELISA</a:t>
            </a:r>
            <a:r>
              <a:rPr dirty="0" lang="de-DE" sz="2000">
                <a:latin charset="0" panose="020F0502020204030204" pitchFamily="34" typeface="Calibri"/>
              </a:rPr>
              <a:t>: 2,3 positive</a:t>
            </a:r>
          </a:p>
          <a:p>
            <a:endParaRPr dirty="0" lang="de-DE" sz="2000"/>
          </a:p>
        </p:txBody>
      </p:sp>
    </p:spTree>
    <p:extLst>
      <p:ext uri="{BB962C8B-B14F-4D97-AF65-F5344CB8AC3E}">
        <p14:creationId xmlns:p14="http://schemas.microsoft.com/office/powerpoint/2010/main" val="308201395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4064000" cy="30353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87844"/>
            <a:ext cx="4064000" cy="30353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767004" y="764704"/>
            <a:ext cx="5477525" cy="523220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b="1" dirty="0" err="1" lang="de-DE" smtClean="0" sz="2800">
                <a:solidFill>
                  <a:srgbClr val="002060"/>
                </a:solidFill>
                <a:latin charset="0" panose="020F0502020204030204" pitchFamily="34" typeface="Calibri"/>
              </a:rPr>
              <a:t>Prince Regent Street</a:t>
            </a:r>
            <a:r>
              <a:rPr b="1" dirty="0" lang="de-DE" smtClean="0" sz="2800">
                <a:solidFill>
                  <a:srgbClr val="002060"/>
                </a:solidFill>
                <a:latin charset="0" panose="020F0502020204030204" pitchFamily="34" typeface="Calibri"/>
              </a:rPr>
              <a:t>on 15.5.13 ... ..</a:t>
            </a:r>
            <a:endParaRPr b="1" dirty="0" lang="de-DE" sz="2800">
              <a:solidFill>
                <a:srgbClr val="002060"/>
              </a:solidFill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96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0" spd="slow"/>
    </mc:Choice>
    <mc:Fallback>
      <p:transition spd="slow"/>
    </mc:Fallback>
  </mc:AlternateContent>
  <p:timing>
    <p:tnLst>
      <p:par>
        <p:cTn dur="indefinite" id="1" nodeType="tmRoot" restart="never"/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4"/>
          <p:cNvSpPr txBox="1">
            <a:spLocks noChangeArrowheads="1"/>
          </p:cNvSpPr>
          <p:nvPr/>
        </p:nvSpPr>
        <p:spPr bwMode="auto">
          <a:xfrm>
            <a:off x="1043608" y="704850"/>
            <a:ext cx="62397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sz="2800">
                <a:solidFill>
                  <a:srgbClr val="000066"/>
                </a:solidFill>
                <a:latin charset="0" panose="020F0502020204030204" pitchFamily="34" typeface="Calibri"/>
              </a:rPr>
              <a:t>Intestinal nematodes (geohelminths)</a:t>
            </a:r>
          </a:p>
        </p:txBody>
      </p:sp>
      <p:sp>
        <p:nvSpPr>
          <p:cNvPr id="101379" name="Text Box 5"/>
          <p:cNvSpPr txBox="1">
            <a:spLocks noChangeArrowheads="1"/>
          </p:cNvSpPr>
          <p:nvPr/>
        </p:nvSpPr>
        <p:spPr bwMode="auto">
          <a:xfrm>
            <a:off x="827584" y="2132856"/>
            <a:ext cx="777244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charset="0" typeface="Arial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charset="0" typeface="Arial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charset="0" typeface="Arial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charset="0" typeface="Arial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charset="0" typeface="Arial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typeface="Arial"/>
              </a:defRPr>
            </a:lvl9pPr>
          </a:lstStyle>
          <a:p>
            <a:pPr eaLnBrk="1" hangingPunct="1"/>
            <a:r>
              <a:rPr b="1" dirty="0" lang="de-DE" u="sng">
                <a:latin charset="0" panose="020F0502020204030204" pitchFamily="34" typeface="Calibri"/>
              </a:rPr>
              <a:t>1. Direct transmission</a:t>
            </a:r>
            <a:r>
              <a:rPr dirty="0" lang="de-DE">
                <a:latin charset="0" panose="020F0502020204030204" pitchFamily="34" typeface="Calibri"/>
              </a:rPr>
              <a:t> 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Eggs are instant</a:t>
            </a:r>
            <a:r>
              <a:rPr dirty="0" lang="de-DE" smtClean="0">
                <a:latin charset="0" panose="020F0502020204030204" pitchFamily="34" typeface="Calibri"/>
              </a:rPr>
              <a:t>infectious eg</a:t>
            </a:r>
            <a:r>
              <a:rPr dirty="0" err="1" lang="de-DE" smtClean="0">
                <a:latin charset="0" panose="020F0502020204030204" pitchFamily="34" typeface="Calibri"/>
              </a:rPr>
              <a:t>Trichuris</a:t>
            </a:r>
            <a:r>
              <a:rPr dirty="0" lang="de-DE" smtClean="0">
                <a:latin charset="0" panose="020F0502020204030204" pitchFamily="34" typeface="Calibri"/>
              </a:rPr>
              <a:t> </a:t>
            </a:r>
            <a:r>
              <a:rPr dirty="0" err="1" lang="de-DE" smtClean="0">
                <a:latin charset="0" panose="020F0502020204030204" pitchFamily="34" typeface="Calibri"/>
              </a:rPr>
              <a:t>trichuria</a:t>
            </a:r>
            <a:r>
              <a:rPr dirty="0" lang="de-DE" smtClean="0">
                <a:latin charset="0" panose="020F0502020204030204" pitchFamily="34" typeface="Calibri"/>
              </a:rPr>
              <a:t>, Hookworms</a:t>
            </a:r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b="1" dirty="0" lang="de-DE" u="sng">
                <a:latin charset="0" panose="020F0502020204030204" pitchFamily="34" typeface="Calibri"/>
              </a:rPr>
              <a:t>2. Direct, but with development time in the environment</a:t>
            </a:r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To become eggs</a:t>
            </a:r>
            <a:r>
              <a:rPr dirty="0" lang="de-DE" smtClean="0">
                <a:latin charset="0" panose="020F0502020204030204" pitchFamily="34" typeface="Calibri"/>
              </a:rPr>
              <a:t>excreted eg</a:t>
            </a:r>
            <a:r>
              <a:rPr dirty="0" err="1" lang="de-DE" smtClean="0">
                <a:latin charset="0" panose="020F0502020204030204" pitchFamily="34" typeface="Calibri"/>
              </a:rPr>
              <a:t>Ascaris</a:t>
            </a:r>
            <a:r>
              <a:rPr dirty="0" lang="de-DE" smtClean="0">
                <a:latin charset="0" panose="020F0502020204030204" pitchFamily="34" typeface="Calibri"/>
              </a:rPr>
              <a:t> </a:t>
            </a:r>
            <a:r>
              <a:rPr dirty="0" err="1" lang="de-DE" smtClean="0">
                <a:latin charset="0" panose="020F0502020204030204" pitchFamily="34" typeface="Calibri"/>
              </a:rPr>
              <a:t>lumbricoides</a:t>
            </a:r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endParaRPr dirty="0" lang="de-DE">
              <a:latin charset="0" panose="020F0502020204030204" pitchFamily="34" typeface="Calibri"/>
            </a:endParaRPr>
          </a:p>
          <a:p>
            <a:pPr eaLnBrk="1" hangingPunct="1"/>
            <a:r>
              <a:rPr b="1" dirty="0" lang="de-DE" u="sng">
                <a:latin charset="0" panose="020F0502020204030204" pitchFamily="34" typeface="Calibri"/>
              </a:rPr>
              <a:t>3. Larvae infect through the skin</a:t>
            </a:r>
          </a:p>
          <a:p>
            <a:pPr eaLnBrk="1" hangingPunct="1"/>
            <a:r>
              <a:rPr dirty="0" lang="de-DE">
                <a:latin charset="0" panose="020F0502020204030204" pitchFamily="34" typeface="Calibri"/>
              </a:rPr>
              <a:t>Developmental stages outside the</a:t>
            </a:r>
            <a:r>
              <a:rPr dirty="0" lang="de-DE" smtClean="0">
                <a:latin charset="0" panose="020F0502020204030204" pitchFamily="34" typeface="Calibri"/>
              </a:rPr>
              <a:t>Body eg</a:t>
            </a:r>
            <a:r>
              <a:rPr dirty="0" err="1" lang="de-DE" smtClean="0">
                <a:latin charset="0" panose="020F0502020204030204" pitchFamily="34" typeface="Calibri"/>
              </a:rPr>
              <a:t>Strogyloides</a:t>
            </a:r>
            <a:r>
              <a:rPr dirty="0" lang="de-DE" smtClean="0">
                <a:latin charset="0" panose="020F0502020204030204" pitchFamily="34" typeface="Calibri"/>
              </a:rPr>
              <a:t> </a:t>
            </a:r>
            <a:r>
              <a:rPr dirty="0" err="1" lang="de-DE" smtClean="0">
                <a:latin charset="0" panose="020F0502020204030204" pitchFamily="34" typeface="Calibri"/>
              </a:rPr>
              <a:t>stercoralis</a:t>
            </a:r>
            <a:endParaRPr dirty="0" lang="de-DE">
              <a:latin charset="0" panose="020F0502020204030204" pitchFamily="34" typeface="Calibri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b="1" dirty="0" lang="de-DE" smtClean="0" sz="3600">
                <a:solidFill>
                  <a:srgbClr val="000066"/>
                </a:solidFill>
                <a:latin charset="0" panose="020F0502020204030204" pitchFamily="34" typeface="Calibri"/>
              </a:rPr>
              <a:t>filariasis</a:t>
            </a:r>
          </a:p>
        </p:txBody>
      </p:sp>
      <p:sp>
        <p:nvSpPr>
          <p:cNvPr id="3075" name="Rectangle 3"/>
          <p:cNvSpPr>
            <a:spLocks noChangeArrowheads="1" noGrp="1"/>
          </p:cNvSpPr>
          <p:nvPr>
            <p:ph idx="1"/>
          </p:nvPr>
        </p:nvSpPr>
        <p:spPr>
          <a:xfrm>
            <a:off x="304800" y="1676400"/>
            <a:ext cx="8534400" cy="4419600"/>
          </a:xfrm>
        </p:spPr>
        <p:txBody>
          <a:bodyPr/>
          <a:lstStyle/>
          <a:p>
            <a:pPr eaLnBrk="1" hangingPunct="1"/>
            <a:r>
              <a:rPr dirty="0" i="1" lang="de-DE" smtClean="0" sz="2400">
                <a:latin charset="0" panose="020F0502020204030204" pitchFamily="34" typeface="Calibri"/>
              </a:rPr>
              <a:t>definition</a:t>
            </a:r>
            <a:r>
              <a:rPr dirty="0" lang="de-DE" smtClean="0" sz="2400">
                <a:latin charset="0" panose="020F0502020204030204" pitchFamily="34" typeface="Calibri"/>
              </a:rPr>
              <a:t>: Infection with</a:t>
            </a:r>
            <a:r>
              <a:rPr dirty="0" i="1" lang="de-DE" smtClean="0" sz="2400">
                <a:latin charset="0" panose="020F0502020204030204" pitchFamily="34" typeface="Calibri"/>
              </a:rPr>
              <a:t>nematodes</a:t>
            </a:r>
            <a:r>
              <a:rPr dirty="0" lang="de-DE" smtClean="0" sz="2400">
                <a:latin charset="0" panose="020F0502020204030204" pitchFamily="34" typeface="Calibri"/>
              </a:rPr>
              <a:t>, by</a:t>
            </a:r>
            <a:r>
              <a:rPr dirty="0" i="1" lang="de-DE" smtClean="0" sz="2400">
                <a:latin charset="0" panose="020F0502020204030204" pitchFamily="34" typeface="Calibri"/>
              </a:rPr>
              <a:t>vectors</a:t>
            </a:r>
            <a:r>
              <a:rPr dirty="0" lang="de-DE" smtClean="0" sz="2400">
                <a:latin charset="0" panose="020F0502020204030204" pitchFamily="34" typeface="Calibri"/>
              </a:rPr>
              <a:t>be transferred and im</a:t>
            </a:r>
            <a:r>
              <a:rPr dirty="0" i="1" lang="de-DE" smtClean="0" sz="2400">
                <a:latin charset="0" panose="020F0502020204030204" pitchFamily="34" typeface="Calibri"/>
              </a:rPr>
              <a:t>tissue</a:t>
            </a:r>
            <a:r>
              <a:rPr dirty="0" lang="de-DE" smtClean="0" sz="2400">
                <a:latin charset="0" panose="020F0502020204030204" pitchFamily="34" typeface="Calibri"/>
              </a:rPr>
              <a:t>live of the host</a:t>
            </a:r>
          </a:p>
          <a:p>
            <a:pPr eaLnBrk="1" hangingPunct="1">
              <a:buFontTx/>
              <a:buNone/>
            </a:pPr>
            <a:endParaRPr dirty="0" lang="de-DE" smtClean="0" sz="2400">
              <a:latin charset="0" panose="020F0502020204030204" pitchFamily="34" typeface="Calibri"/>
            </a:endParaRPr>
          </a:p>
          <a:p>
            <a:pPr eaLnBrk="1" hangingPunct="1"/>
            <a:r>
              <a:rPr dirty="0" lang="de-DE" smtClean="0" sz="2400">
                <a:latin charset="0" panose="020F0502020204030204" pitchFamily="34" typeface="Calibri"/>
              </a:rPr>
              <a:t>Adult worms (=</a:t>
            </a:r>
            <a:r>
              <a:rPr dirty="0" i="1" lang="de-DE" smtClean="0" sz="2400">
                <a:latin charset="0" panose="020F0502020204030204" pitchFamily="34" typeface="Calibri"/>
              </a:rPr>
              <a:t>macrofilariae</a:t>
            </a:r>
            <a:r>
              <a:rPr dirty="0" lang="de-DE" smtClean="0" sz="2400">
                <a:latin charset="0" panose="020F0502020204030204" pitchFamily="34" typeface="Calibri"/>
              </a:rPr>
              <a:t>) can be up to</a:t>
            </a:r>
            <a:r>
              <a:rPr dirty="0" i="1" lang="de-DE" smtClean="0" sz="2400">
                <a:latin charset="0" panose="020F0502020204030204" pitchFamily="34" typeface="Calibri"/>
              </a:rPr>
              <a:t>20 years</a:t>
            </a:r>
            <a:r>
              <a:rPr dirty="0" lang="de-DE" smtClean="0" sz="2400">
                <a:latin charset="0" panose="020F0502020204030204" pitchFamily="34" typeface="Calibri"/>
              </a:rPr>
              <a:t>survive and divorce</a:t>
            </a:r>
            <a:r>
              <a:rPr dirty="0" i="1" lang="de-DE" smtClean="0" sz="2400">
                <a:latin charset="0" panose="020F0502020204030204" pitchFamily="34" typeface="Calibri"/>
              </a:rPr>
              <a:t>microfilariae</a:t>
            </a:r>
            <a:r>
              <a:rPr dirty="0" lang="de-DE" smtClean="0" sz="2400">
                <a:latin charset="0" panose="020F0502020204030204" pitchFamily="34" typeface="Calibri"/>
              </a:rPr>
              <a:t>out in the</a:t>
            </a:r>
            <a:r>
              <a:rPr dirty="0" i="1" lang="de-DE" smtClean="0" sz="2400">
                <a:latin charset="0" panose="020F0502020204030204" pitchFamily="34" typeface="Calibri"/>
              </a:rPr>
              <a:t>blood</a:t>
            </a:r>
            <a:r>
              <a:rPr dirty="0" lang="de-DE" smtClean="0" sz="2400">
                <a:latin charset="0" panose="020F0502020204030204" pitchFamily="34" typeface="Calibri"/>
              </a:rPr>
              <a:t>or in the</a:t>
            </a:r>
            <a:r>
              <a:rPr dirty="0" i="1" lang="de-DE" smtClean="0" sz="2400">
                <a:latin charset="0" panose="020F0502020204030204" pitchFamily="34" typeface="Calibri"/>
              </a:rPr>
              <a:t>skin</a:t>
            </a:r>
            <a:r>
              <a:rPr dirty="0" lang="de-DE" smtClean="0" sz="2400">
                <a:latin charset="0" panose="020F0502020204030204" pitchFamily="34" typeface="Calibri"/>
              </a:rPr>
              <a:t>often</a:t>
            </a:r>
            <a:r>
              <a:rPr dirty="0" i="1" lang="de-DE" smtClean="0" sz="2400">
                <a:latin charset="0" panose="020F0502020204030204" pitchFamily="34" typeface="Calibri"/>
              </a:rPr>
              <a:t>periodically</a:t>
            </a:r>
            <a:r>
              <a:rPr dirty="0" lang="de-DE" smtClean="0" sz="2400">
                <a:latin charset="0" panose="020F0502020204030204" pitchFamily="34" typeface="Calibri"/>
              </a:rPr>
              <a:t>circulate</a:t>
            </a:r>
          </a:p>
        </p:txBody>
      </p:sp>
    </p:spTree>
    <p:extLst>
      <p:ext uri="{BB962C8B-B14F-4D97-AF65-F5344CB8AC3E}">
        <p14:creationId xmlns:p14="http://schemas.microsoft.com/office/powerpoint/2010/main" val="1477215472"/>
      </p:ext>
    </p:extLst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ChangeArrowheads="1" noGrp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b="1" dirty="0" lang="de-DE" smtClean="0" sz="3600">
                <a:solidFill>
                  <a:srgbClr val="000066"/>
                </a:solidFill>
                <a:latin charset="0" panose="020F0502020204030204" pitchFamily="34" typeface="Calibri"/>
              </a:rPr>
              <a:t>The general filar cycle</a:t>
            </a:r>
          </a:p>
        </p:txBody>
      </p:sp>
      <p:grpSp>
        <p:nvGrpSpPr>
          <p:cNvPr id="4099" name="Gruppieren 9"/>
          <p:cNvGrpSpPr>
            <a:grpSpLocks/>
          </p:cNvGrpSpPr>
          <p:nvPr/>
        </p:nvGrpSpPr>
        <p:grpSpPr bwMode="auto">
          <a:xfrm>
            <a:off x="1760538" y="1219200"/>
            <a:ext cx="5352635" cy="5672115"/>
            <a:chOff x="1759878" y="1219200"/>
            <a:chExt cx="5353939" cy="5671838"/>
          </a:xfrm>
        </p:grpSpPr>
        <p:pic>
          <p:nvPicPr>
            <p:cNvPr descr="C:\Netzordner\Scans aus Manson\Übersicht Filariosenzyklen neu.jpg" id="4102" name="Picture 1028"/>
            <p:cNvPicPr>
              <a:picLocks noChangeArrowheads="1" noChangeAspect="1"/>
            </p:cNvPicPr>
            <p:nvPr/>
          </p:nvPicPr>
          <p:blipFill>
            <a:blip cstate="print" r:embed="rId2"/>
            <a:srcRect/>
            <a:stretch>
              <a:fillRect/>
            </a:stretch>
          </p:blipFill>
          <p:spPr bwMode="auto">
            <a:xfrm>
              <a:off x="2286000" y="1219200"/>
              <a:ext cx="4268788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3" name="Textfeld 5"/>
            <p:cNvSpPr txBox="1">
              <a:spLocks noChangeArrowheads="1"/>
            </p:cNvSpPr>
            <p:nvPr/>
          </p:nvSpPr>
          <p:spPr bwMode="auto">
            <a:xfrm>
              <a:off x="6643702" y="2824459"/>
              <a:ext cx="470115" cy="46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>
                  <a:latin charset="0" panose="020F0502020204030204" pitchFamily="34" typeface="Calibri"/>
                </a:rPr>
                <a:t>L1</a:t>
              </a:r>
            </a:p>
          </p:txBody>
        </p:sp>
        <p:sp>
          <p:nvSpPr>
            <p:cNvPr id="4104" name="Textfeld 6"/>
            <p:cNvSpPr txBox="1">
              <a:spLocks noChangeArrowheads="1"/>
            </p:cNvSpPr>
            <p:nvPr/>
          </p:nvSpPr>
          <p:spPr bwMode="auto">
            <a:xfrm>
              <a:off x="4071934" y="6429396"/>
              <a:ext cx="470115" cy="46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>
                  <a:latin charset="0" panose="020F0502020204030204" pitchFamily="34" typeface="Calibri"/>
                </a:rPr>
                <a:t>L2</a:t>
              </a:r>
            </a:p>
          </p:txBody>
        </p:sp>
        <p:sp>
          <p:nvSpPr>
            <p:cNvPr id="4105" name="Textfeld 7"/>
            <p:cNvSpPr txBox="1">
              <a:spLocks noChangeArrowheads="1"/>
            </p:cNvSpPr>
            <p:nvPr/>
          </p:nvSpPr>
          <p:spPr bwMode="auto">
            <a:xfrm>
              <a:off x="1759878" y="4824723"/>
              <a:ext cx="470115" cy="46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>
                  <a:latin charset="0" panose="020F0502020204030204" pitchFamily="34" typeface="Calibri"/>
                </a:rPr>
                <a:t>L3</a:t>
              </a:r>
            </a:p>
          </p:txBody>
        </p:sp>
        <p:sp>
          <p:nvSpPr>
            <p:cNvPr id="4106" name="Textfeld 8"/>
            <p:cNvSpPr txBox="1">
              <a:spLocks noChangeArrowheads="1"/>
            </p:cNvSpPr>
            <p:nvPr/>
          </p:nvSpPr>
          <p:spPr bwMode="auto">
            <a:xfrm>
              <a:off x="1759878" y="2895897"/>
              <a:ext cx="470115" cy="46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>
                  <a:latin charset="0" panose="020F0502020204030204" pitchFamily="34" typeface="Calibri"/>
                </a:rPr>
                <a:t>L4</a:t>
              </a:r>
            </a:p>
          </p:txBody>
        </p:sp>
      </p:grpSp>
      <p:cxnSp>
        <p:nvCxnSpPr>
          <p:cNvPr id="24" name="Gerade Verbindung mit Pfeil 23"/>
          <p:cNvCxnSpPr>
            <a:stCxn id="4105" idx="0"/>
            <a:endCxn id="4106" idx="2"/>
          </p:cNvCxnSpPr>
          <p:nvPr/>
        </p:nvCxnSpPr>
        <p:spPr>
          <a:xfrm flipV="1">
            <a:off x="1995538" y="3357644"/>
            <a:ext cx="0" cy="14672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Textfeld 24"/>
          <p:cNvSpPr txBox="1">
            <a:spLocks noChangeArrowheads="1"/>
          </p:cNvSpPr>
          <p:nvPr/>
        </p:nvSpPr>
        <p:spPr bwMode="auto">
          <a:xfrm>
            <a:off x="508000" y="3857625"/>
            <a:ext cx="1635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charset="0" panose="020F0502020204030204" pitchFamily="34" typeface="Calibri"/>
              </a:rPr>
              <a:t>Vulnerable!</a:t>
            </a:r>
          </a:p>
        </p:txBody>
      </p:sp>
    </p:spTree>
    <p:extLst>
      <p:ext uri="{BB962C8B-B14F-4D97-AF65-F5344CB8AC3E}">
        <p14:creationId xmlns:p14="http://schemas.microsoft.com/office/powerpoint/2010/main" val="3803334185"/>
      </p:ext>
    </p:extLst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 noGrp="1"/>
          </p:cNvSpPr>
          <p:nvPr>
            <p:ph type="title"/>
          </p:nvPr>
        </p:nvSpPr>
        <p:spPr>
          <a:xfrm>
            <a:off x="685800" y="-24"/>
            <a:ext cx="7772400" cy="1143000"/>
          </a:xfrm>
        </p:spPr>
        <p:txBody>
          <a:bodyPr/>
          <a:lstStyle/>
          <a:p>
            <a:pPr eaLnBrk="1" hangingPunct="1"/>
            <a:r>
              <a:rPr b="1" dirty="0" lang="de-DE" smtClean="0" sz="3600">
                <a:solidFill>
                  <a:srgbClr val="000066"/>
                </a:solidFill>
                <a:latin charset="0" panose="020F0502020204030204" pitchFamily="34" typeface="Calibri"/>
              </a:rPr>
              <a:t>Classification of the filaria</a:t>
            </a:r>
          </a:p>
        </p:txBody>
      </p:sp>
      <p:pic>
        <p:nvPicPr>
          <p:cNvPr descr="C:\Netzordner\Scans aus Manson\Übersicht Filariosen neu.jpg" id="5123" name="Picture 4"/>
          <p:cNvPicPr>
            <a:picLocks noChangeArrowheads="1" noChangeAspect="1"/>
          </p:cNvPicPr>
          <p:nvPr/>
        </p:nvPicPr>
        <p:blipFill>
          <a:blip cstate="print" r:embed="rId2"/>
          <a:srcRect/>
          <a:stretch>
            <a:fillRect/>
          </a:stretch>
        </p:blipFill>
        <p:spPr bwMode="auto">
          <a:xfrm>
            <a:off x="685800" y="2079644"/>
            <a:ext cx="8001000" cy="413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Pfeil nach unten 5"/>
          <p:cNvSpPr/>
          <p:nvPr/>
        </p:nvSpPr>
        <p:spPr>
          <a:xfrm>
            <a:off x="5000628" y="1357298"/>
            <a:ext cx="285752" cy="5715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de-DE">
              <a:latin charset="0" panose="020F0502020204030204" pitchFamily="34" typeface="Calibri"/>
            </a:endParaRPr>
          </a:p>
        </p:txBody>
      </p:sp>
      <p:sp>
        <p:nvSpPr>
          <p:cNvPr id="7" name="Pfeil nach unten 6"/>
          <p:cNvSpPr/>
          <p:nvPr/>
        </p:nvSpPr>
        <p:spPr>
          <a:xfrm>
            <a:off x="6215074" y="1357298"/>
            <a:ext cx="285752" cy="5715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de-DE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303933"/>
      </p:ext>
    </p:extLst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Clarissa\Parasitologie\Dias (Prof. Disko ua.)\Helminthen\Nematoden\Loa loa (Augenwurm)\Loa loa1394 neu.jpg" id="6146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2743200" y="304800"/>
            <a:ext cx="401796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feld 4"/>
          <p:cNvSpPr txBox="1">
            <a:spLocks noChangeArrowheads="1"/>
          </p:cNvSpPr>
          <p:nvPr/>
        </p:nvSpPr>
        <p:spPr bwMode="auto">
          <a:xfrm>
            <a:off x="111233" y="304800"/>
            <a:ext cx="2643188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dirty="0" lang="de-DE" smtClean="0">
                <a:latin charset="0" panose="020F0502020204030204" pitchFamily="34" typeface="Calibri"/>
              </a:rPr>
              <a:t>Characteristics of the different filarioses:</a:t>
            </a:r>
          </a:p>
          <a:p>
            <a:endParaRPr dirty="0" lang="de-DE" smtClean="0">
              <a:latin charset="0" panose="020F0502020204030204" pitchFamily="34" typeface="Calibri"/>
            </a:endParaRPr>
          </a:p>
          <a:p>
            <a:r>
              <a:rPr dirty="0" lang="de-DE" smtClean="0">
                <a:latin charset="0" panose="020F0502020204030204" pitchFamily="34" typeface="Calibri"/>
              </a:rPr>
              <a:t>1) larvae</a:t>
            </a:r>
            <a:r>
              <a:rPr dirty="0" lang="de-DE">
                <a:latin charset="0" panose="020F0502020204030204" pitchFamily="34" typeface="Calibri"/>
              </a:rPr>
              <a:t>are</a:t>
            </a:r>
          </a:p>
          <a:p>
            <a:r>
              <a:rPr dirty="0" lang="de-DE" smtClean="0">
                <a:latin charset="0" panose="020F0502020204030204" pitchFamily="34" typeface="Calibri"/>
              </a:rPr>
              <a:t>microfilariae:</a:t>
            </a:r>
          </a:p>
          <a:p>
            <a:r>
              <a:rPr dirty="0" lang="de-DE" smtClean="0">
                <a:latin charset="0" panose="020F0502020204030204" pitchFamily="34" typeface="Calibri"/>
              </a:rPr>
              <a:t>about 100-300μm</a:t>
            </a:r>
          </a:p>
          <a:p>
            <a:endParaRPr dirty="0" lang="de-DE">
              <a:latin charset="0" panose="020F0502020204030204" pitchFamily="34" typeface="Calibri"/>
            </a:endParaRPr>
          </a:p>
          <a:p>
            <a:r>
              <a:rPr dirty="0" lang="de-DE" smtClean="0">
                <a:latin charset="0" panose="020F0502020204030204" pitchFamily="34" typeface="Calibri"/>
              </a:rPr>
              <a:t>2) Location of the cores:</a:t>
            </a:r>
          </a:p>
          <a:p>
            <a:r>
              <a:rPr dirty="0" lang="de-DE" smtClean="0">
                <a:latin charset="0" panose="020F0502020204030204" pitchFamily="34" typeface="Calibri"/>
              </a:rPr>
              <a:t>eg to the end or not</a:t>
            </a:r>
          </a:p>
        </p:txBody>
      </p:sp>
    </p:spTree>
    <p:extLst>
      <p:ext uri="{BB962C8B-B14F-4D97-AF65-F5344CB8AC3E}">
        <p14:creationId xmlns:p14="http://schemas.microsoft.com/office/powerpoint/2010/main" val="1755802345"/>
      </p:ext>
    </p:extLst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ChangeArrowheads="1"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>
              <a:latin charset="0" panose="020F0502020204030204" pitchFamily="34" typeface="Calibri"/>
            </a:endParaRPr>
          </a:p>
        </p:txBody>
      </p:sp>
      <p:pic>
        <p:nvPicPr>
          <p:cNvPr descr="C:\Clarissa\Parasitologie\Dias (Prof. Disko ua.)\Helminthen\Nematoden\Loa loa (Augenwurm)\Loa loa1392 neu Entwicklung.jpg" id="7171" name="Picture 4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457200" y="914400"/>
            <a:ext cx="8077200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Geschweifte Klammer links 12"/>
          <p:cNvSpPr/>
          <p:nvPr/>
        </p:nvSpPr>
        <p:spPr>
          <a:xfrm rot="5400000">
            <a:off x="2250282" y="-678656"/>
            <a:ext cx="285750" cy="29289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dirty="0" lang="de-DE">
              <a:solidFill>
                <a:srgbClr val="FF0000"/>
              </a:solidFill>
              <a:latin charset="0" panose="020F0502020204030204" pitchFamily="34" typeface="Calibri"/>
            </a:endParaRPr>
          </a:p>
        </p:txBody>
      </p:sp>
      <p:sp>
        <p:nvSpPr>
          <p:cNvPr id="7173" name="Textfeld 13"/>
          <p:cNvSpPr txBox="1">
            <a:spLocks noChangeArrowheads="1"/>
          </p:cNvSpPr>
          <p:nvPr/>
        </p:nvSpPr>
        <p:spPr bwMode="auto">
          <a:xfrm>
            <a:off x="1115616" y="252413"/>
            <a:ext cx="25964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dirty="0" lang="de-DE" smtClean="0">
                <a:latin charset="0" panose="020F0502020204030204" pitchFamily="34" typeface="Calibri"/>
              </a:rPr>
              <a:t>3) with</a:t>
            </a:r>
            <a:r>
              <a:rPr dirty="0" lang="de-DE">
                <a:latin charset="0" panose="020F0502020204030204" pitchFamily="34" typeface="Calibri"/>
              </a:rPr>
              <a:t>cover /</a:t>
            </a:r>
            <a:r>
              <a:rPr dirty="0" err="1" lang="de-DE">
                <a:latin charset="0" panose="020F0502020204030204" pitchFamily="34" typeface="Calibri"/>
              </a:rPr>
              <a:t>sheath</a:t>
            </a:r>
            <a:endParaRPr dirty="0" lang="de-DE">
              <a:latin charset="0" panose="020F0502020204030204" pitchFamily="34" typeface="Calibri"/>
            </a:endParaRPr>
          </a:p>
        </p:txBody>
      </p:sp>
      <p:sp>
        <p:nvSpPr>
          <p:cNvPr id="15" name="Geschweifte Klammer links 14"/>
          <p:cNvSpPr/>
          <p:nvPr/>
        </p:nvSpPr>
        <p:spPr>
          <a:xfrm rot="5400000">
            <a:off x="6250782" y="-964406"/>
            <a:ext cx="285750" cy="35004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dirty="0" lang="de-DE">
              <a:solidFill>
                <a:srgbClr val="FF0000"/>
              </a:solidFill>
              <a:latin charset="0" panose="020F0502020204030204" pitchFamily="34" typeface="Calibri"/>
            </a:endParaRPr>
          </a:p>
        </p:txBody>
      </p:sp>
      <p:sp>
        <p:nvSpPr>
          <p:cNvPr id="7175" name="Textfeld 15"/>
          <p:cNvSpPr txBox="1">
            <a:spLocks noChangeArrowheads="1"/>
          </p:cNvSpPr>
          <p:nvPr/>
        </p:nvSpPr>
        <p:spPr bwMode="auto">
          <a:xfrm>
            <a:off x="5214938" y="252413"/>
            <a:ext cx="2500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charset="0" panose="020F0502020204030204" pitchFamily="34" typeface="Calibri"/>
              </a:rPr>
              <a:t>without sheath</a:t>
            </a:r>
          </a:p>
        </p:txBody>
      </p:sp>
    </p:spTree>
    <p:extLst>
      <p:ext uri="{BB962C8B-B14F-4D97-AF65-F5344CB8AC3E}">
        <p14:creationId xmlns:p14="http://schemas.microsoft.com/office/powerpoint/2010/main" val="839886080"/>
      </p:ext>
    </p:extLst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 noGrp="1"/>
          </p:cNvSpPr>
          <p:nvPr>
            <p:ph type="title"/>
          </p:nvPr>
        </p:nvSpPr>
        <p:spPr>
          <a:xfrm>
            <a:off x="487362" y="332656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b="1" dirty="0" lang="de-DE" smtClean="0" sz="3200">
                <a:solidFill>
                  <a:srgbClr val="000066"/>
                </a:solidFill>
                <a:latin charset="0" panose="020F0502020204030204" pitchFamily="34" typeface="Calibri"/>
              </a:rPr>
              <a:t>The lymphatic filarioses</a:t>
            </a:r>
            <a:br>
              <a:rPr b="1" dirty="0" lang="de-DE" smtClean="0" sz="3200">
                <a:solidFill>
                  <a:srgbClr val="000066"/>
                </a:solidFill>
                <a:latin charset="0" panose="020F0502020204030204" pitchFamily="34" typeface="Calibri"/>
              </a:rPr>
            </a:br>
            <a:r>
              <a:rPr b="1" dirty="0" lang="de-DE" smtClean="0" sz="2000">
                <a:solidFill>
                  <a:srgbClr val="000066"/>
                </a:solidFill>
                <a:latin charset="0" panose="020F0502020204030204" pitchFamily="34" typeface="Calibri"/>
              </a:rPr>
              <a:t>128 million infected (</a:t>
            </a:r>
            <a:r>
              <a:rPr b="1" dirty="0" err="1" lang="de-DE" smtClean="0" sz="2000">
                <a:solidFill>
                  <a:srgbClr val="000066"/>
                </a:solidFill>
                <a:latin charset="0" panose="020F0502020204030204" pitchFamily="34" typeface="Calibri"/>
              </a:rPr>
              <a:t>va</a:t>
            </a:r>
            <a:r>
              <a:rPr b="1" dirty="0" lang="de-DE" smtClean="0" sz="2000">
                <a:solidFill>
                  <a:srgbClr val="000066"/>
                </a:solidFill>
                <a:latin charset="0" panose="020F0502020204030204" pitchFamily="34" typeface="Calibri"/>
              </a:rPr>
              <a:t>, India and sub-Saharan); Risk population: 750 million</a:t>
            </a:r>
            <a:br>
              <a:rPr b="1" dirty="0" lang="de-DE" smtClean="0" sz="2000">
                <a:solidFill>
                  <a:srgbClr val="000066"/>
                </a:solidFill>
                <a:latin charset="0" panose="020F0502020204030204" pitchFamily="34" typeface="Calibri"/>
              </a:rPr>
            </a:br>
            <a:endParaRPr b="1" dirty="0" lang="de-DE" smtClean="0" sz="2000">
              <a:solidFill>
                <a:srgbClr val="000066"/>
              </a:solidFill>
              <a:latin charset="0" panose="020F0502020204030204" pitchFamily="34" typeface="Calibri"/>
            </a:endParaRPr>
          </a:p>
        </p:txBody>
      </p:sp>
      <p:pic>
        <p:nvPicPr>
          <p:cNvPr descr="Epidemiologie aus Löscher" id="10243" name="Picture 3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761999" y="1477562"/>
            <a:ext cx="7680325" cy="425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8740977"/>
      </p:ext>
    </p:extLst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uchereria bancrofti Zyklus aus Markell 8th edition" id="11266" name="Picture 2"/>
          <p:cNvPicPr>
            <a:picLocks noChangeArrowheads="1" noChangeAspect="1"/>
          </p:cNvPicPr>
          <p:nvPr/>
        </p:nvPicPr>
        <p:blipFill>
          <a:blip cstate="print" r:embed="rId3"/>
          <a:srcRect/>
          <a:stretch>
            <a:fillRect/>
          </a:stretch>
        </p:blipFill>
        <p:spPr bwMode="auto">
          <a:xfrm>
            <a:off x="1981200" y="715094"/>
            <a:ext cx="5211763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feld 2"/>
          <p:cNvSpPr txBox="1">
            <a:spLocks noChangeArrowheads="1"/>
          </p:cNvSpPr>
          <p:nvPr/>
        </p:nvSpPr>
        <p:spPr bwMode="auto">
          <a:xfrm>
            <a:off x="107504" y="3041665"/>
            <a:ext cx="171758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b="1" dirty="0" err="1" lang="de-DE" sz="1600">
                <a:latin charset="0" panose="020F0502020204030204" pitchFamily="34" typeface="Calibri"/>
              </a:rPr>
              <a:t>prepatency</a:t>
            </a:r>
            <a:r>
              <a:rPr b="1" dirty="0" lang="de-DE" sz="1600">
                <a:latin charset="0" panose="020F0502020204030204" pitchFamily="34" typeface="Calibri"/>
              </a:rPr>
              <a:t>-</a:t>
            </a:r>
          </a:p>
          <a:p>
            <a:r>
              <a:rPr b="1" dirty="0" lang="de-DE" sz="1600">
                <a:latin charset="0" panose="020F0502020204030204" pitchFamily="34" typeface="Calibri"/>
              </a:rPr>
              <a:t>Phase: 7</a:t>
            </a:r>
            <a:r>
              <a:rPr b="1" dirty="0" lang="de-DE" smtClean="0" sz="1600">
                <a:latin charset="0" panose="020F0502020204030204" pitchFamily="34" typeface="Calibri"/>
              </a:rPr>
              <a:t>months</a:t>
            </a:r>
          </a:p>
          <a:p>
            <a:r>
              <a:rPr b="1" dirty="0" lang="de-DE" smtClean="0" sz="1600">
                <a:latin charset="0" panose="020F0502020204030204" pitchFamily="34" typeface="Calibri"/>
              </a:rPr>
              <a:t>But:&amp;gt; 99%</a:t>
            </a:r>
            <a:r>
              <a:rPr b="1" dirty="0" err="1" lang="de-DE" smtClean="0" sz="1600">
                <a:latin charset="0" panose="020F0502020204030204" pitchFamily="34" typeface="Calibri"/>
              </a:rPr>
              <a:t>ent</a:t>
            </a:r>
            <a:r>
              <a:rPr b="1" dirty="0" lang="de-DE" smtClean="0" sz="1600">
                <a:latin charset="0" panose="020F0502020204030204" pitchFamily="34" typeface="Calibri"/>
              </a:rPr>
              <a:t>-</a:t>
            </a:r>
          </a:p>
          <a:p>
            <a:r>
              <a:rPr b="1" dirty="0" lang="de-DE" sz="1600">
                <a:latin charset="0" panose="020F0502020204030204" pitchFamily="34" typeface="Calibri"/>
              </a:rPr>
              <a:t>w</a:t>
            </a:r>
            <a:r>
              <a:rPr b="1" dirty="0" lang="de-DE" smtClean="0" sz="1600">
                <a:latin charset="0" panose="020F0502020204030204" pitchFamily="34" typeface="Calibri"/>
              </a:rPr>
              <a:t>make up</a:t>
            </a:r>
            <a:r>
              <a:rPr b="1" dirty="0" i="1" lang="de-DE" smtClean="0" sz="1600">
                <a:latin charset="0" panose="020F0502020204030204" pitchFamily="34" typeface="Calibri"/>
              </a:rPr>
              <a:t>Not</a:t>
            </a:r>
            <a:r>
              <a:rPr b="1" dirty="0" lang="de-DE" smtClean="0" sz="1600">
                <a:latin charset="0" panose="020F0502020204030204" pitchFamily="34" typeface="Calibri"/>
              </a:rPr>
              <a:t> </a:t>
            </a:r>
          </a:p>
          <a:p>
            <a:r>
              <a:rPr b="1" dirty="0" lang="de-DE" smtClean="0" sz="1600">
                <a:latin charset="0" panose="020F0502020204030204" pitchFamily="34" typeface="Calibri"/>
              </a:rPr>
              <a:t>to adults !!!</a:t>
            </a:r>
            <a:endParaRPr b="1" dirty="0" lang="de-DE" sz="1600">
              <a:latin charset="0" panose="020F0502020204030204" pitchFamily="34" typeface="Calibri"/>
            </a:endParaRPr>
          </a:p>
        </p:txBody>
      </p:sp>
      <p:sp>
        <p:nvSpPr>
          <p:cNvPr id="11268" name="Textfeld 3"/>
          <p:cNvSpPr txBox="1">
            <a:spLocks noChangeArrowheads="1"/>
          </p:cNvSpPr>
          <p:nvPr/>
        </p:nvSpPr>
        <p:spPr bwMode="auto">
          <a:xfrm>
            <a:off x="285750" y="1844824"/>
            <a:ext cx="15872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b="1" dirty="0" lang="de-DE" sz="1600">
                <a:latin charset="0" panose="020F0502020204030204" pitchFamily="34" typeface="Calibri"/>
              </a:rPr>
              <a:t>In the Hilus of the LKN</a:t>
            </a:r>
          </a:p>
        </p:txBody>
      </p:sp>
      <p:sp>
        <p:nvSpPr>
          <p:cNvPr id="11269" name="Textfeld 4"/>
          <p:cNvSpPr txBox="1">
            <a:spLocks noChangeArrowheads="1"/>
          </p:cNvSpPr>
          <p:nvPr/>
        </p:nvSpPr>
        <p:spPr bwMode="auto">
          <a:xfrm>
            <a:off x="7305104" y="1643063"/>
            <a:ext cx="17273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b="1" dirty="0" lang="de-DE" sz="1600">
                <a:latin charset="0" panose="020F0502020204030204" pitchFamily="34" typeface="Calibri"/>
              </a:rPr>
              <a:t>Life expectancy:</a:t>
            </a:r>
          </a:p>
          <a:p>
            <a:r>
              <a:rPr b="1" dirty="0" lang="de-DE" sz="1600">
                <a:latin charset="0" panose="020F0502020204030204" pitchFamily="34" typeface="Calibri"/>
              </a:rPr>
              <a:t>5-10 years</a:t>
            </a:r>
          </a:p>
        </p:txBody>
      </p:sp>
      <p:sp>
        <p:nvSpPr>
          <p:cNvPr id="6" name="Textfeld 4"/>
          <p:cNvSpPr txBox="1">
            <a:spLocks noChangeArrowheads="1"/>
          </p:cNvSpPr>
          <p:nvPr/>
        </p:nvSpPr>
        <p:spPr bwMode="auto">
          <a:xfrm>
            <a:off x="3326941" y="283844"/>
            <a:ext cx="22531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b="1" dirty="0" lang="de-DE" smtClean="0" sz="1600">
                <a:latin charset="0" panose="020F0502020204030204" pitchFamily="34" typeface="Calibri"/>
              </a:rPr>
              <a:t>Only host: human</a:t>
            </a:r>
            <a:endParaRPr b="1" dirty="0" lang="de-DE" sz="1600">
              <a:latin charset="0" panose="020F0502020204030204" pitchFamily="34" typeface="Calibri"/>
            </a:endParaRPr>
          </a:p>
        </p:txBody>
      </p:sp>
      <p:sp>
        <p:nvSpPr>
          <p:cNvPr id="7" name="Textfeld 4"/>
          <p:cNvSpPr txBox="1">
            <a:spLocks noChangeArrowheads="1"/>
          </p:cNvSpPr>
          <p:nvPr/>
        </p:nvSpPr>
        <p:spPr bwMode="auto">
          <a:xfrm>
            <a:off x="7363902" y="3636888"/>
            <a:ext cx="13773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b="1" dirty="0" lang="de-DE" smtClean="0" sz="1600">
                <a:latin charset="0" panose="020F0502020204030204" pitchFamily="34" typeface="Calibri"/>
              </a:rPr>
              <a:t>Only 50% of all</a:t>
            </a:r>
          </a:p>
          <a:p>
            <a:pPr algn="ctr"/>
            <a:r>
              <a:rPr b="1" dirty="0" lang="de-DE" smtClean="0" sz="1600">
                <a:latin charset="0" panose="020F0502020204030204" pitchFamily="34" typeface="Calibri"/>
              </a:rPr>
              <a:t>infected</a:t>
            </a:r>
            <a:endParaRPr b="1" dirty="0" lang="de-DE" sz="1600">
              <a:latin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32946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2830</Words>
  <Application>Microsoft Office PowerPoint</Application>
  <PresentationFormat>Bildschirmpräsentation (4:3)</PresentationFormat>
  <Paragraphs>695</Paragraphs>
  <Slides>225</Slides>
  <Notes>43</Notes>
  <HiddenSlides>51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225</vt:i4>
      </vt:variant>
    </vt:vector>
  </HeadingPairs>
  <TitlesOfParts>
    <vt:vector size="238" baseType="lpstr">
      <vt:lpstr>MS PGothic</vt:lpstr>
      <vt:lpstr>Arial</vt:lpstr>
      <vt:lpstr>Calibri</vt:lpstr>
      <vt:lpstr>Monotype Sorts</vt:lpstr>
      <vt:lpstr>Symbol</vt:lpstr>
      <vt:lpstr>Tahoma</vt:lpstr>
      <vt:lpstr>Times</vt:lpstr>
      <vt:lpstr>Times New Roman</vt:lpstr>
      <vt:lpstr>Wingdings</vt:lpstr>
      <vt:lpstr>Wingdings 3</vt:lpstr>
      <vt:lpstr>Standarddesign</vt:lpstr>
      <vt:lpstr>Bitmap</vt:lpstr>
      <vt:lpstr>Image File</vt:lpstr>
      <vt:lpstr>PowerPoint-Präsentation</vt:lpstr>
      <vt:lpstr>PowerPoint-Präsentation</vt:lpstr>
      <vt:lpstr>PowerPoint-Präsentation</vt:lpstr>
      <vt:lpstr>WHO Schätzung der Prävalenz von  einigen Helminthen  (2015)</vt:lpstr>
      <vt:lpstr>Helminthen und ihre zugehörigen Krankheitsbilder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Verbreitung Zystizerkose </vt:lpstr>
      <vt:lpstr>PowerPoint-Präsentation</vt:lpstr>
      <vt:lpstr>PowerPoint-Präsentation</vt:lpstr>
      <vt:lpstr>Zystizerkose </vt:lpstr>
      <vt:lpstr>PowerPoint-Präsentation</vt:lpstr>
      <vt:lpstr>PowerPoint-Präsentation</vt:lpstr>
      <vt:lpstr>PowerPoint-Präsentation</vt:lpstr>
      <vt:lpstr>PowerPoint-Präsentation</vt:lpstr>
      <vt:lpstr>Prevalence of NCC</vt:lpstr>
      <vt:lpstr>Klinik der Neurozystizerkose</vt:lpstr>
      <vt:lpstr>Pathologie der Neurozystizerkose</vt:lpstr>
      <vt:lpstr>PowerPoint-Präsentation</vt:lpstr>
      <vt:lpstr>Diagnostik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Weiterer Verlauf im Jahr 2013 </vt:lpstr>
      <vt:lpstr>Diagnostik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Initialer sonographischer und mikroskopischer Befund</vt:lpstr>
      <vt:lpstr>Die PAIR als therapeutischer Ansatz</vt:lpstr>
      <vt:lpstr>Sonographischer Verlauf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Serologische Befunde</vt:lpstr>
      <vt:lpstr>PowerPoint-Präsentation</vt:lpstr>
      <vt:lpstr>PowerPoint-Präsentation</vt:lpstr>
      <vt:lpstr>Filariose</vt:lpstr>
      <vt:lpstr>Der allgemeine Filarienzyklus</vt:lpstr>
      <vt:lpstr>Einteilung der Filarien</vt:lpstr>
      <vt:lpstr>PowerPoint-Präsentation</vt:lpstr>
      <vt:lpstr>PowerPoint-Präsentation</vt:lpstr>
      <vt:lpstr>Die lymphatischen Filariosen  128 Mio. Infizierte (va. Indien und Sub-Sahara); Risikopopulation: 750 Mio. </vt:lpstr>
      <vt:lpstr>PowerPoint-Präsentation</vt:lpstr>
      <vt:lpstr>PowerPoint-Präsentation</vt:lpstr>
      <vt:lpstr>PowerPoint-Präsentation</vt:lpstr>
      <vt:lpstr>Pathogenese und Immunologie</vt:lpstr>
      <vt:lpstr>PowerPoint-Präsentation</vt:lpstr>
      <vt:lpstr>PowerPoint-Präsentation</vt:lpstr>
      <vt:lpstr>PowerPoint-Präsentation</vt:lpstr>
      <vt:lpstr>PowerPoint-Präsentation</vt:lpstr>
      <vt:lpstr>Klinik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Labordiagnostik </vt:lpstr>
      <vt:lpstr>PowerPoint-Präsentation</vt:lpstr>
      <vt:lpstr>PowerPoint-Präsentation</vt:lpstr>
      <vt:lpstr>PowerPoint-Präsentation</vt:lpstr>
      <vt:lpstr>Apparative Diagnostik</vt:lpstr>
      <vt:lpstr>Therapie und Intervention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Pathogenese</vt:lpstr>
      <vt:lpstr>Symptome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Diagnostik</vt:lpstr>
      <vt:lpstr>PowerPoint-Präsentation</vt:lpstr>
      <vt:lpstr>PowerPoint-Präsentation</vt:lpstr>
      <vt:lpstr>Therapie</vt:lpstr>
      <vt:lpstr>Leber-, Darm- und Lungenegel</vt:lpstr>
      <vt:lpstr>Fasciola hepatica</vt:lpstr>
      <vt:lpstr>Epidemiologie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Pathologie und Klinik</vt:lpstr>
      <vt:lpstr>PowerPoint-Präsentation</vt:lpstr>
      <vt:lpstr>PowerPoint-Präsentation</vt:lpstr>
      <vt:lpstr>PowerPoint-Präsentation</vt:lpstr>
      <vt:lpstr>PowerPoint-Präsentation</vt:lpstr>
      <vt:lpstr>Der Zwischenwirt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Institut für Mikrobiologie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2005-11-16T08:36:15Z</dcterms:created>
  <dc:creator>Georg Häcker</dc:creator>
  <cp:lastModifiedBy>Prazeres da Costa, Clarissa</cp:lastModifiedBy>
  <dcterms:modified xsi:type="dcterms:W3CDTF">2018-05-18T07:06:06Z</dcterms:modified>
  <cp:revision>195</cp:revision>
  <dc:title>Folie 1</dc:title>
</cp:coreProperties>
</file>